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embeddedFontLst>
    <p:embeddedFont>
      <p:font typeface="Corsiva"/>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orsiva-regular.fntdata"/><Relationship Id="rId14" Type="http://schemas.openxmlformats.org/officeDocument/2006/relationships/slide" Target="slides/slide10.xml"/><Relationship Id="rId17" Type="http://schemas.openxmlformats.org/officeDocument/2006/relationships/font" Target="fonts/Corsiva-italic.fntdata"/><Relationship Id="rId16" Type="http://schemas.openxmlformats.org/officeDocument/2006/relationships/font" Target="fonts/Corsiva-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Corsiva-bold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s://docs.google.com/presentation/d/1SCRIX38cVlNPTcvilKLV2aCTTSyThwyEB45CYzbklNc/edit#slide=id.g1d28f4fc57_0_4" TargetMode="External"/><Relationship Id="rId5" Type="http://schemas.openxmlformats.org/officeDocument/2006/relationships/hyperlink" Target="http://www.albertedelfeltinateljee.fi/" TargetMode="External"/><Relationship Id="rId6" Type="http://schemas.openxmlformats.org/officeDocument/2006/relationships/hyperlink" Target="http://yle.fi/vintti/yle.fi/teemagalleria" TargetMode="External"/><Relationship Id="rId7" Type="http://schemas.openxmlformats.org/officeDocument/2006/relationships/hyperlink" Target="https://www.google.com/culturalinstitute/beta/partner/ateneum-art-museu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55" name="Google Shape;5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descr="Maisema.png" id="56" name="Google Shape;56;p13"/>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EDELFET.png" id="57" name="Google Shape;57;p13"/>
          <p:cNvPicPr preferRelativeResize="0"/>
          <p:nvPr/>
        </p:nvPicPr>
        <p:blipFill rotWithShape="1">
          <a:blip r:embed="rId4">
            <a:alphaModFix/>
          </a:blip>
          <a:srcRect b="0" l="0" r="0" t="0"/>
          <a:stretch/>
        </p:blipFill>
        <p:spPr>
          <a:xfrm>
            <a:off x="6443600" y="1376975"/>
            <a:ext cx="2597825" cy="2832525"/>
          </a:xfrm>
          <a:prstGeom prst="rect">
            <a:avLst/>
          </a:prstGeom>
          <a:noFill/>
          <a:ln>
            <a:noFill/>
          </a:ln>
        </p:spPr>
      </p:pic>
      <p:pic>
        <p:nvPicPr>
          <p:cNvPr descr="Edelfelt Kristus ja Mataleena.png" id="58" name="Google Shape;58;p13"/>
          <p:cNvPicPr preferRelativeResize="0"/>
          <p:nvPr/>
        </p:nvPicPr>
        <p:blipFill rotWithShape="1">
          <a:blip r:embed="rId5">
            <a:alphaModFix/>
          </a:blip>
          <a:srcRect b="0" l="0" r="0" t="0"/>
          <a:stretch/>
        </p:blipFill>
        <p:spPr>
          <a:xfrm>
            <a:off x="450750" y="1303574"/>
            <a:ext cx="1884050" cy="2646125"/>
          </a:xfrm>
          <a:prstGeom prst="rect">
            <a:avLst/>
          </a:prstGeom>
          <a:noFill/>
          <a:ln>
            <a:noFill/>
          </a:ln>
        </p:spPr>
      </p:pic>
      <p:sp>
        <p:nvSpPr>
          <p:cNvPr id="59" name="Google Shape;59;p13"/>
          <p:cNvSpPr/>
          <p:nvPr/>
        </p:nvSpPr>
        <p:spPr>
          <a:xfrm>
            <a:off x="2268675" y="4703625"/>
            <a:ext cx="4174800" cy="3621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Yhteistyössä: Uskonnonopetus.fi ja Ateneumin taidemuseo</a:t>
            </a:r>
            <a:endParaRPr b="1" i="0" sz="1100" u="none" cap="none" strike="noStrike">
              <a:solidFill>
                <a:srgbClr val="000000"/>
              </a:solidFill>
              <a:latin typeface="Arial"/>
              <a:ea typeface="Arial"/>
              <a:cs typeface="Arial"/>
              <a:sym typeface="Arial"/>
            </a:endParaRPr>
          </a:p>
        </p:txBody>
      </p:sp>
      <p:sp>
        <p:nvSpPr>
          <p:cNvPr id="60" name="Google Shape;60;p13"/>
          <p:cNvSpPr/>
          <p:nvPr/>
        </p:nvSpPr>
        <p:spPr>
          <a:xfrm>
            <a:off x="2717275" y="245000"/>
            <a:ext cx="3915300" cy="14793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Corsiva"/>
                <a:ea typeface="Corsiva"/>
                <a:cs typeface="Corsiva"/>
                <a:sym typeface="Corsiva"/>
              </a:rPr>
              <a:t>Albert Edelfelt kertoo</a:t>
            </a:r>
            <a:endParaRPr b="0" i="0" sz="4800" u="none" cap="none" strike="noStrike">
              <a:solidFill>
                <a:srgbClr val="000000"/>
              </a:solidFill>
              <a:latin typeface="Corsiva"/>
              <a:ea typeface="Corsiva"/>
              <a:cs typeface="Corsiva"/>
              <a:sym typeface="Corsiva"/>
            </a:endParaRPr>
          </a:p>
        </p:txBody>
      </p:sp>
      <p:sp>
        <p:nvSpPr>
          <p:cNvPr id="61" name="Google Shape;61;p13"/>
          <p:cNvSpPr txBox="1"/>
          <p:nvPr/>
        </p:nvSpPr>
        <p:spPr>
          <a:xfrm>
            <a:off x="86375" y="3949700"/>
            <a:ext cx="2686200" cy="25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Albert Edelfelt. Kristus ja Mataleena, 1890. Öljy kankaalle, 216,0 x 152,0 cm. Kansallisgalleria / Ateneumin taidemuseo. Kuva: Kansallisgalleria / Hannu Aaltonen</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85" name="Google Shape;185;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descr="Maisema.png" id="186" name="Google Shape;186;p2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87" name="Google Shape;187;p22"/>
          <p:cNvSpPr/>
          <p:nvPr/>
        </p:nvSpPr>
        <p:spPr>
          <a:xfrm>
            <a:off x="311700" y="252950"/>
            <a:ext cx="4513200" cy="40473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Albert Edelfelt kertoo -diasarja on osa Opintokeskus Agricola -opintokeskuksen Lue Kuvaa -verkkojulkaisua. www.uskonnonopetus.fi/luekuvaa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Tekijät:</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Teksti: Antti Huotari, Essi Ikonen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Piirroskuvat ja toteutus: Antti Huotari</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Edelfeltin teokset Kansallisgallerian kokoelmista</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Viittaustiedot:</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Huotari, A. &amp; Ikonen, E. (2017) Albert Edelfelt kertoo. Verkkojulkaisussa Ikonen, E. (toim.) Lue Kuvaa. Agricolan -opintokeskuksen julkaisuja 1. </a:t>
            </a:r>
            <a:r>
              <a:rPr b="0" i="0" lang="en" sz="1100" u="sng" cap="none" strike="noStrike">
                <a:solidFill>
                  <a:schemeClr val="hlink"/>
                </a:solidFill>
                <a:latin typeface="Arial"/>
                <a:ea typeface="Arial"/>
                <a:cs typeface="Arial"/>
                <a:sym typeface="Arial"/>
                <a:hlinkClick r:id="rId4"/>
              </a:rPr>
              <a:t>https://docs.google.com/presentation/d/1SCRIX38cVlNPTcvilKLV2aCTTSyThwyEB45CYzbklNc/edit#slide=id.g1d28f4fc57_0_4</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 name="Google Shape;188;p22"/>
          <p:cNvSpPr/>
          <p:nvPr/>
        </p:nvSpPr>
        <p:spPr>
          <a:xfrm>
            <a:off x="5452650" y="252950"/>
            <a:ext cx="3341700" cy="25857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ctr">
              <a:lnSpc>
                <a:spcPct val="115000"/>
              </a:lnSpc>
              <a:spcBef>
                <a:spcPts val="160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Lue lisää:</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Hintze, Bertel (1953) Albert Edelfelt. </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Kortelainen Anna (2004) Puolivilli puutarha - Albert Edelfeltin Haikko </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5"/>
              </a:rPr>
              <a:t>http://www.albertedelfeltinateljee.fi/</a:t>
            </a:r>
            <a:r>
              <a:rPr b="0" i="0" lang="en" sz="1200" u="none" cap="none" strike="noStrike">
                <a:solidFill>
                  <a:schemeClr val="dk2"/>
                </a:solidFill>
                <a:latin typeface="Arial"/>
                <a:ea typeface="Arial"/>
                <a:cs typeface="Arial"/>
                <a:sym typeface="Arial"/>
              </a:rPr>
              <a:t> </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6"/>
              </a:rPr>
              <a:t>http://yle.fi/vintti/yle.fi/teemagalleria</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chemeClr val="dk1"/>
              </a:buClr>
              <a:buSzPts val="1100"/>
              <a:buFont typeface="Arial"/>
              <a:buNone/>
            </a:pPr>
            <a:r>
              <a:t/>
            </a:r>
            <a:endParaRPr b="0" i="0" sz="1400" u="none" cap="none" strike="noStrike">
              <a:solidFill>
                <a:schemeClr val="dk2"/>
              </a:solidFill>
              <a:latin typeface="Arial"/>
              <a:ea typeface="Arial"/>
              <a:cs typeface="Arial"/>
              <a:sym typeface="Arial"/>
            </a:endParaRPr>
          </a:p>
        </p:txBody>
      </p:sp>
      <p:sp>
        <p:nvSpPr>
          <p:cNvPr id="189" name="Google Shape;189;p22"/>
          <p:cNvSpPr/>
          <p:nvPr/>
        </p:nvSpPr>
        <p:spPr>
          <a:xfrm>
            <a:off x="2766450" y="4561250"/>
            <a:ext cx="4207200" cy="452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100" u="none" cap="none" strike="noStrike">
                <a:solidFill>
                  <a:schemeClr val="dk1"/>
                </a:solidFill>
                <a:latin typeface="Arial"/>
                <a:ea typeface="Arial"/>
                <a:cs typeface="Arial"/>
                <a:sym typeface="Arial"/>
              </a:rPr>
              <a:t>Yhteistyössä: Uskonnonopetus.fi ja Ateneumin taidemuseo</a:t>
            </a:r>
            <a:endParaRPr b="1" i="0" sz="1100" u="none" cap="none" strike="noStrike">
              <a:solidFill>
                <a:schemeClr val="dk1"/>
              </a:solidFill>
              <a:latin typeface="Arial"/>
              <a:ea typeface="Arial"/>
              <a:cs typeface="Arial"/>
              <a:sym typeface="Arial"/>
            </a:endParaRPr>
          </a:p>
        </p:txBody>
      </p:sp>
      <p:sp>
        <p:nvSpPr>
          <p:cNvPr id="190" name="Google Shape;190;p22"/>
          <p:cNvSpPr/>
          <p:nvPr/>
        </p:nvSpPr>
        <p:spPr>
          <a:xfrm>
            <a:off x="5513550" y="3146300"/>
            <a:ext cx="3219900" cy="11073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Tutustu muihin Edelfeltin ja hänen aikalaistensa teoksiin </a:t>
            </a:r>
            <a:r>
              <a:rPr b="0" i="0" lang="en" sz="1400" u="sng" cap="none" strike="noStrike">
                <a:solidFill>
                  <a:schemeClr val="hlink"/>
                </a:solidFill>
                <a:latin typeface="Arial"/>
                <a:ea typeface="Arial"/>
                <a:cs typeface="Arial"/>
                <a:sym typeface="Arial"/>
                <a:hlinkClick r:id="rId7"/>
              </a:rPr>
              <a:t>Ateneumin verkkogalleriassa.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descr="Maisema.png" id="66" name="Google Shape;66;p14"/>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ATALEENA_–_Kopio.png" id="67" name="Google Shape;67;p14"/>
          <p:cNvPicPr preferRelativeResize="0"/>
          <p:nvPr/>
        </p:nvPicPr>
        <p:blipFill rotWithShape="1">
          <a:blip r:embed="rId4">
            <a:alphaModFix/>
          </a:blip>
          <a:srcRect b="0" l="0" r="0" t="0"/>
          <a:stretch/>
        </p:blipFill>
        <p:spPr>
          <a:xfrm>
            <a:off x="4683925" y="2321725"/>
            <a:ext cx="2455063" cy="2672968"/>
          </a:xfrm>
          <a:prstGeom prst="rect">
            <a:avLst/>
          </a:prstGeom>
          <a:noFill/>
          <a:ln>
            <a:noFill/>
          </a:ln>
        </p:spPr>
      </p:pic>
      <p:pic>
        <p:nvPicPr>
          <p:cNvPr descr="EDELFET.png" id="68" name="Google Shape;68;p14"/>
          <p:cNvPicPr preferRelativeResize="0"/>
          <p:nvPr/>
        </p:nvPicPr>
        <p:blipFill rotWithShape="1">
          <a:blip r:embed="rId5">
            <a:alphaModFix/>
          </a:blip>
          <a:srcRect b="0" l="0" r="0" t="0"/>
          <a:stretch/>
        </p:blipFill>
        <p:spPr>
          <a:xfrm>
            <a:off x="2759863" y="1234675"/>
            <a:ext cx="3624276" cy="3951699"/>
          </a:xfrm>
          <a:prstGeom prst="rect">
            <a:avLst/>
          </a:prstGeom>
          <a:noFill/>
          <a:ln>
            <a:noFill/>
          </a:ln>
        </p:spPr>
      </p:pic>
      <p:pic>
        <p:nvPicPr>
          <p:cNvPr descr="MATALEENANJEESUS_–_Kopio.png" id="69" name="Google Shape;69;p14"/>
          <p:cNvPicPr preferRelativeResize="0"/>
          <p:nvPr/>
        </p:nvPicPr>
        <p:blipFill rotWithShape="1">
          <a:blip r:embed="rId6">
            <a:alphaModFix/>
          </a:blip>
          <a:srcRect b="0" l="0" r="0" t="0"/>
          <a:stretch/>
        </p:blipFill>
        <p:spPr>
          <a:xfrm>
            <a:off x="6905650" y="-128575"/>
            <a:ext cx="2226027" cy="4838700"/>
          </a:xfrm>
          <a:prstGeom prst="rect">
            <a:avLst/>
          </a:prstGeom>
          <a:noFill/>
          <a:ln>
            <a:noFill/>
          </a:ln>
        </p:spPr>
      </p:pic>
      <p:sp>
        <p:nvSpPr>
          <p:cNvPr id="70" name="Google Shape;70;p14"/>
          <p:cNvSpPr/>
          <p:nvPr/>
        </p:nvSpPr>
        <p:spPr>
          <a:xfrm>
            <a:off x="404825" y="476250"/>
            <a:ext cx="2964600" cy="2131200"/>
          </a:xfrm>
          <a:prstGeom prst="wedgeRoundRectCallout">
            <a:avLst>
              <a:gd fmla="val -44378" name="adj1"/>
              <a:gd fmla="val 7694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4"/>
          <p:cNvSpPr txBox="1"/>
          <p:nvPr/>
        </p:nvSpPr>
        <p:spPr>
          <a:xfrm>
            <a:off x="625025" y="607225"/>
            <a:ext cx="2524200" cy="173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Olemme nyt päässeet haastattelemaan Albert Edelfeltiä, joka on juuri saanut valmiiksi taulun nimeltään Kristus ja Mataleena. Herra Edelfelt, kertoisitteko hieman itsestänne ja taulustanne?</a:t>
            </a:r>
            <a:endParaRPr b="0" i="0" sz="1400" u="none" cap="none" strike="noStrike">
              <a:solidFill>
                <a:srgbClr val="000000"/>
              </a:solidFill>
              <a:latin typeface="Arial"/>
              <a:ea typeface="Arial"/>
              <a:cs typeface="Arial"/>
              <a:sym typeface="Arial"/>
            </a:endParaRPr>
          </a:p>
        </p:txBody>
      </p:sp>
      <p:sp>
        <p:nvSpPr>
          <p:cNvPr id="72" name="Google Shape;72;p14"/>
          <p:cNvSpPr/>
          <p:nvPr/>
        </p:nvSpPr>
        <p:spPr>
          <a:xfrm>
            <a:off x="3248025" y="4500575"/>
            <a:ext cx="2226000" cy="476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4"/>
          <p:cNvSpPr txBox="1"/>
          <p:nvPr/>
        </p:nvSpPr>
        <p:spPr>
          <a:xfrm>
            <a:off x="3369425" y="4548200"/>
            <a:ext cx="2086200" cy="3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Albert Edelfelt, taiteilija</a:t>
            </a:r>
            <a:endParaRPr b="0" i="0" sz="1400" u="none" cap="none" strike="noStrike">
              <a:solidFill>
                <a:srgbClr val="000000"/>
              </a:solidFill>
              <a:latin typeface="Arial"/>
              <a:ea typeface="Arial"/>
              <a:cs typeface="Arial"/>
              <a:sym typeface="Arial"/>
            </a:endParaRPr>
          </a:p>
        </p:txBody>
      </p:sp>
      <p:sp>
        <p:nvSpPr>
          <p:cNvPr id="74" name="Google Shape;74;p14"/>
          <p:cNvSpPr/>
          <p:nvPr/>
        </p:nvSpPr>
        <p:spPr>
          <a:xfrm>
            <a:off x="5607850" y="515850"/>
            <a:ext cx="1297800" cy="627300"/>
          </a:xfrm>
          <a:prstGeom prst="wedgeRoundRectCallout">
            <a:avLst>
              <a:gd fmla="val -49083" name="adj1"/>
              <a:gd fmla="val 9995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4"/>
          <p:cNvSpPr txBox="1"/>
          <p:nvPr/>
        </p:nvSpPr>
        <p:spPr>
          <a:xfrm>
            <a:off x="5791200" y="607225"/>
            <a:ext cx="1190700" cy="62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Mielelläni.</a:t>
            </a:r>
            <a:endParaRPr b="0" i="0" sz="1400" u="none" cap="none" strike="noStrike">
              <a:solidFill>
                <a:srgbClr val="000000"/>
              </a:solidFill>
              <a:latin typeface="Arial"/>
              <a:ea typeface="Arial"/>
              <a:cs typeface="Arial"/>
              <a:sym typeface="Arial"/>
            </a:endParaRPr>
          </a:p>
        </p:txBody>
      </p:sp>
      <p:sp>
        <p:nvSpPr>
          <p:cNvPr id="76" name="Google Shape;76;p14"/>
          <p:cNvSpPr/>
          <p:nvPr/>
        </p:nvSpPr>
        <p:spPr>
          <a:xfrm>
            <a:off x="190500" y="4700600"/>
            <a:ext cx="1785900" cy="33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4"/>
          <p:cNvSpPr txBox="1"/>
          <p:nvPr/>
        </p:nvSpPr>
        <p:spPr>
          <a:xfrm>
            <a:off x="142675" y="4688600"/>
            <a:ext cx="26172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Kristus ja Mataleena, 1890.</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81" name="Shape 81"/>
        <p:cNvGrpSpPr/>
        <p:nvPr/>
      </p:nvGrpSpPr>
      <p:grpSpPr>
        <a:xfrm>
          <a:off x="0" y="0"/>
          <a:ext cx="0" cy="0"/>
          <a:chOff x="0" y="0"/>
          <a:chExt cx="0" cy="0"/>
        </a:xfrm>
      </p:grpSpPr>
      <p:pic>
        <p:nvPicPr>
          <p:cNvPr descr="Kuningatar Blanka.png" id="82" name="Google Shape;82;p15"/>
          <p:cNvPicPr preferRelativeResize="0"/>
          <p:nvPr/>
        </p:nvPicPr>
        <p:blipFill rotWithShape="1">
          <a:blip r:embed="rId3">
            <a:alphaModFix/>
          </a:blip>
          <a:srcRect b="0" l="0" r="0" t="0"/>
          <a:stretch/>
        </p:blipFill>
        <p:spPr>
          <a:xfrm>
            <a:off x="1583217" y="0"/>
            <a:ext cx="4301166" cy="5143500"/>
          </a:xfrm>
          <a:prstGeom prst="rect">
            <a:avLst/>
          </a:prstGeom>
          <a:noFill/>
          <a:ln>
            <a:noFill/>
          </a:ln>
        </p:spPr>
      </p:pic>
      <p:sp>
        <p:nvSpPr>
          <p:cNvPr id="83" name="Google Shape;83;p15"/>
          <p:cNvSpPr/>
          <p:nvPr/>
        </p:nvSpPr>
        <p:spPr>
          <a:xfrm>
            <a:off x="5557850" y="133350"/>
            <a:ext cx="3459900" cy="4016700"/>
          </a:xfrm>
          <a:prstGeom prst="wedgeRoundRectCallout">
            <a:avLst>
              <a:gd fmla="val -61632" name="adj1"/>
              <a:gd fmla="val -2130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5"/>
          <p:cNvSpPr txBox="1"/>
          <p:nvPr/>
        </p:nvSpPr>
        <p:spPr>
          <a:xfrm>
            <a:off x="5852325" y="282875"/>
            <a:ext cx="2922300" cy="37095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Taide on ollut jo lapsuudesta osa elämääni: isäni oli arkkitehti ja äitini kuvitti kirjoja. Jo nuorena minua kiinnosti opiskelun sijasta taiteilu. Osoitin siinä lahjakkuutta ja pääsinkin sitten opiskelemaan taidetta ulkomaille.</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Isäni kuoli varhain, mutta äitini tuki minua aina kaikessa. </a:t>
            </a:r>
            <a:r>
              <a:rPr b="0" i="0" lang="en" sz="1400" u="none" cap="none" strike="noStrike">
                <a:solidFill>
                  <a:schemeClr val="dk1"/>
                </a:solidFill>
                <a:latin typeface="Arial"/>
                <a:ea typeface="Arial"/>
                <a:cs typeface="Arial"/>
                <a:sym typeface="Arial"/>
              </a:rPr>
              <a:t>Äidin iloinen mieli, luja luottamus ja ylevä tapa suhtautua taiteeseen ja elämään ovat tärkeä vastapaino omalle epävarmuudelleni ja pessimismilleni. Äidin</a:t>
            </a:r>
            <a:r>
              <a:rPr b="0" i="0" lang="en" sz="1400" u="none" cap="none" strike="noStrike">
                <a:solidFill>
                  <a:srgbClr val="000000"/>
                </a:solidFill>
                <a:latin typeface="Arial"/>
                <a:ea typeface="Arial"/>
                <a:cs typeface="Arial"/>
                <a:sym typeface="Arial"/>
              </a:rPr>
              <a:t> ansiosta olen tavannut myös paljon mielenkiintoisia ihmisiä.*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5"/>
          <p:cNvSpPr/>
          <p:nvPr/>
        </p:nvSpPr>
        <p:spPr>
          <a:xfrm>
            <a:off x="5698075" y="4435600"/>
            <a:ext cx="3319800" cy="50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5"/>
          <p:cNvSpPr txBox="1"/>
          <p:nvPr/>
        </p:nvSpPr>
        <p:spPr>
          <a:xfrm>
            <a:off x="5600525" y="4405200"/>
            <a:ext cx="3459900" cy="53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0" i="0" lang="en" sz="1100" u="none" cap="none" strike="noStrike">
                <a:solidFill>
                  <a:srgbClr val="000000"/>
                </a:solidFill>
                <a:latin typeface="Arial"/>
                <a:ea typeface="Arial"/>
                <a:cs typeface="Arial"/>
                <a:sym typeface="Arial"/>
              </a:rPr>
              <a:t>Esimerkiksi Johan Ludvig Runeberg kuului </a:t>
            </a:r>
            <a:r>
              <a:rPr b="0" i="0" lang="en" sz="1100" u="none" cap="none" strike="noStrike">
                <a:solidFill>
                  <a:schemeClr val="dk1"/>
                </a:solidFill>
                <a:latin typeface="Arial"/>
                <a:ea typeface="Arial"/>
                <a:cs typeface="Arial"/>
                <a:sym typeface="Arial"/>
              </a:rPr>
              <a:t>Edelfeltin äidin</a:t>
            </a:r>
            <a:r>
              <a:rPr b="0" i="0" lang="en" sz="1100" u="none" cap="none" strike="noStrike">
                <a:solidFill>
                  <a:srgbClr val="000000"/>
                </a:solidFill>
                <a:latin typeface="Arial"/>
                <a:ea typeface="Arial"/>
                <a:cs typeface="Arial"/>
                <a:sym typeface="Arial"/>
              </a:rPr>
              <a:t> tuttaviin.</a:t>
            </a:r>
            <a:endParaRPr b="0" i="0" sz="1100" u="none" cap="none" strike="noStrike">
              <a:solidFill>
                <a:srgbClr val="000000"/>
              </a:solidFill>
              <a:latin typeface="Arial"/>
              <a:ea typeface="Arial"/>
              <a:cs typeface="Arial"/>
              <a:sym typeface="Arial"/>
            </a:endParaRPr>
          </a:p>
        </p:txBody>
      </p:sp>
      <p:sp>
        <p:nvSpPr>
          <p:cNvPr id="87" name="Google Shape;87;p15"/>
          <p:cNvSpPr/>
          <p:nvPr/>
        </p:nvSpPr>
        <p:spPr>
          <a:xfrm>
            <a:off x="22300" y="4869650"/>
            <a:ext cx="3978300" cy="25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5"/>
          <p:cNvSpPr txBox="1"/>
          <p:nvPr/>
        </p:nvSpPr>
        <p:spPr>
          <a:xfrm>
            <a:off x="-139100" y="4822575"/>
            <a:ext cx="4301100" cy="6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rgbClr val="000000"/>
                </a:solidFill>
                <a:latin typeface="Arial"/>
                <a:ea typeface="Arial"/>
                <a:cs typeface="Arial"/>
                <a:sym typeface="Arial"/>
              </a:rPr>
              <a:t>Albert Edelfelt. Kuningatar Blanka, 1877. Öljy kankaalle, 96,5 cm x 75,5 cm. Hjalmar Linderin lahjoituskokoelma. Kansallisgalleria / Ateneumin taidemuseo. Kuva: Kansallisgalleria / Kirsi Halkola.</a:t>
            </a:r>
            <a:endParaRPr b="0" i="0" sz="700" u="none" cap="none" strike="noStrike">
              <a:solidFill>
                <a:srgbClr val="000000"/>
              </a:solidFill>
              <a:latin typeface="Arial"/>
              <a:ea typeface="Arial"/>
              <a:cs typeface="Arial"/>
              <a:sym typeface="Arial"/>
            </a:endParaRPr>
          </a:p>
        </p:txBody>
      </p:sp>
      <p:sp>
        <p:nvSpPr>
          <p:cNvPr id="89" name="Google Shape;89;p15"/>
          <p:cNvSpPr/>
          <p:nvPr/>
        </p:nvSpPr>
        <p:spPr>
          <a:xfrm>
            <a:off x="90675" y="1289400"/>
            <a:ext cx="1890300" cy="3274200"/>
          </a:xfrm>
          <a:prstGeom prst="wedgeRoundRectCallout">
            <a:avLst>
              <a:gd fmla="val 69285" name="adj1"/>
              <a:gd fmla="val 2047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Meillä on äidin kanssa ollut aina mitä läheisin ajatusyhteys. Ehkä sen takia maalaan mielelläni naisia, etenkin Jeesuksen äitiä Mariaa.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Tämä maalaus kuvaa kuitenkin kuningatar Blankaa ja hänen poikaansa prinssi Haakonia. </a:t>
            </a:r>
            <a:endParaRPr b="0" i="0" sz="1400" u="none" cap="none" strike="noStrike">
              <a:solidFill>
                <a:srgbClr val="000000"/>
              </a:solidFill>
              <a:latin typeface="Arial"/>
              <a:ea typeface="Arial"/>
              <a:cs typeface="Arial"/>
              <a:sym typeface="Arial"/>
            </a:endParaRPr>
          </a:p>
        </p:txBody>
      </p:sp>
      <p:pic>
        <p:nvPicPr>
          <p:cNvPr descr="EDELFETASU.png" id="90" name="Google Shape;90;p15"/>
          <p:cNvPicPr preferRelativeResize="0"/>
          <p:nvPr/>
        </p:nvPicPr>
        <p:blipFill rotWithShape="1">
          <a:blip r:embed="rId4">
            <a:alphaModFix/>
          </a:blip>
          <a:srcRect b="0" l="0" r="0" t="0"/>
          <a:stretch/>
        </p:blipFill>
        <p:spPr>
          <a:xfrm>
            <a:off x="3721510" y="1414475"/>
            <a:ext cx="1805366" cy="44559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94" name="Shape 94"/>
        <p:cNvGrpSpPr/>
        <p:nvPr/>
      </p:nvGrpSpPr>
      <p:grpSpPr>
        <a:xfrm>
          <a:off x="0" y="0"/>
          <a:ext cx="0" cy="0"/>
          <a:chOff x="0" y="0"/>
          <a:chExt cx="0" cy="0"/>
        </a:xfrm>
      </p:grpSpPr>
      <p:pic>
        <p:nvPicPr>
          <p:cNvPr descr="Kaarle-herttua herjaa Klaus Flemingin ruumista.png" id="95" name="Google Shape;95;p16"/>
          <p:cNvPicPr preferRelativeResize="0"/>
          <p:nvPr/>
        </p:nvPicPr>
        <p:blipFill rotWithShape="1">
          <a:blip r:embed="rId3">
            <a:alphaModFix/>
          </a:blip>
          <a:srcRect b="0" l="0" r="0" t="0"/>
          <a:stretch/>
        </p:blipFill>
        <p:spPr>
          <a:xfrm>
            <a:off x="124500" y="123852"/>
            <a:ext cx="5996544" cy="4695049"/>
          </a:xfrm>
          <a:prstGeom prst="rect">
            <a:avLst/>
          </a:prstGeom>
          <a:noFill/>
          <a:ln>
            <a:noFill/>
          </a:ln>
        </p:spPr>
      </p:pic>
      <p:sp>
        <p:nvSpPr>
          <p:cNvPr id="96" name="Google Shape;96;p16"/>
          <p:cNvSpPr/>
          <p:nvPr/>
        </p:nvSpPr>
        <p:spPr>
          <a:xfrm>
            <a:off x="6397025" y="75775"/>
            <a:ext cx="2691900" cy="3516000"/>
          </a:xfrm>
          <a:prstGeom prst="wedgeRoundRectCallout">
            <a:avLst>
              <a:gd fmla="val -67616" name="adj1"/>
              <a:gd fmla="val -1654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txBox="1"/>
          <p:nvPr/>
        </p:nvSpPr>
        <p:spPr>
          <a:xfrm>
            <a:off x="6563075" y="123850"/>
            <a:ext cx="2447700" cy="294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Ennen Pariisin vuosia maalasin pääasiassa muotokuvia ja historiamaalauksia.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Historiamaalauksissa kuvataan historiallisia hahmoja merkittävissä historiallisissa tilanteissa.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Pariisissa taas trendinä oli maalata tavallisia ihmisiä ulkona jokapäiväisissä askareissaan. Halusin oppia tästä lisää.</a:t>
            </a:r>
            <a:endParaRPr b="0" i="0" sz="1400" u="none" cap="none" strike="noStrike">
              <a:solidFill>
                <a:srgbClr val="000000"/>
              </a:solidFill>
              <a:latin typeface="Arial"/>
              <a:ea typeface="Arial"/>
              <a:cs typeface="Arial"/>
              <a:sym typeface="Arial"/>
            </a:endParaRPr>
          </a:p>
        </p:txBody>
      </p:sp>
      <p:pic>
        <p:nvPicPr>
          <p:cNvPr descr="EDELFETASU.png" id="98" name="Google Shape;98;p16"/>
          <p:cNvPicPr preferRelativeResize="0"/>
          <p:nvPr/>
        </p:nvPicPr>
        <p:blipFill rotWithShape="1">
          <a:blip r:embed="rId4">
            <a:alphaModFix/>
          </a:blip>
          <a:srcRect b="0" l="0" r="0" t="0"/>
          <a:stretch/>
        </p:blipFill>
        <p:spPr>
          <a:xfrm>
            <a:off x="4442613" y="1000851"/>
            <a:ext cx="1678437" cy="4142650"/>
          </a:xfrm>
          <a:prstGeom prst="rect">
            <a:avLst/>
          </a:prstGeom>
          <a:noFill/>
          <a:ln>
            <a:noFill/>
          </a:ln>
        </p:spPr>
      </p:pic>
      <p:sp>
        <p:nvSpPr>
          <p:cNvPr id="99" name="Google Shape;99;p16"/>
          <p:cNvSpPr/>
          <p:nvPr/>
        </p:nvSpPr>
        <p:spPr>
          <a:xfrm>
            <a:off x="22300" y="4869650"/>
            <a:ext cx="3978300" cy="25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6"/>
          <p:cNvSpPr txBox="1"/>
          <p:nvPr/>
        </p:nvSpPr>
        <p:spPr>
          <a:xfrm>
            <a:off x="0" y="4810125"/>
            <a:ext cx="3978300" cy="40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rgbClr val="000000"/>
                </a:solidFill>
                <a:latin typeface="Arial"/>
                <a:ea typeface="Arial"/>
                <a:cs typeface="Arial"/>
                <a:sym typeface="Arial"/>
              </a:rPr>
              <a:t>Albert Edelfelt. Kaarle-herttua herjaa Klaus Flemingin ruumista, 1878. Öljy kankaalle, 157,0 x 202,0 cm. Kansallisgalleria / Ateneumin taidemuseo. Kuva: Kansallisgalleria / Jenni Nurminen</a:t>
            </a:r>
            <a:endParaRPr b="0"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4" name="Shape 104"/>
        <p:cNvGrpSpPr/>
        <p:nvPr/>
      </p:nvGrpSpPr>
      <p:grpSpPr>
        <a:xfrm>
          <a:off x="0" y="0"/>
          <a:ext cx="0" cy="0"/>
          <a:chOff x="0" y="0"/>
          <a:chExt cx="0" cy="0"/>
        </a:xfrm>
      </p:grpSpPr>
      <p:pic>
        <p:nvPicPr>
          <p:cNvPr descr="EsplanadinPuistossa.png" id="105" name="Google Shape;105;p17"/>
          <p:cNvPicPr preferRelativeResize="0"/>
          <p:nvPr/>
        </p:nvPicPr>
        <p:blipFill rotWithShape="1">
          <a:blip r:embed="rId3">
            <a:alphaModFix/>
          </a:blip>
          <a:srcRect b="0" l="0" r="0" t="0"/>
          <a:stretch/>
        </p:blipFill>
        <p:spPr>
          <a:xfrm>
            <a:off x="138725" y="73913"/>
            <a:ext cx="6678710" cy="4995675"/>
          </a:xfrm>
          <a:prstGeom prst="rect">
            <a:avLst/>
          </a:prstGeom>
          <a:noFill/>
          <a:ln>
            <a:noFill/>
          </a:ln>
        </p:spPr>
      </p:pic>
      <p:sp>
        <p:nvSpPr>
          <p:cNvPr id="106" name="Google Shape;106;p17"/>
          <p:cNvSpPr/>
          <p:nvPr/>
        </p:nvSpPr>
        <p:spPr>
          <a:xfrm>
            <a:off x="5519525" y="1690675"/>
            <a:ext cx="3548100" cy="1164600"/>
          </a:xfrm>
          <a:prstGeom prst="cloudCallout">
            <a:avLst>
              <a:gd fmla="val -58249" name="adj1"/>
              <a:gd fmla="val 1747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7"/>
          <p:cNvSpPr txBox="1"/>
          <p:nvPr/>
        </p:nvSpPr>
        <p:spPr>
          <a:xfrm>
            <a:off x="6091025" y="1924025"/>
            <a:ext cx="2369400" cy="9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Taidan mennä katsomaan järkyttyneitä naisia.*</a:t>
            </a:r>
            <a:endParaRPr b="0" i="0" sz="1400" u="none" cap="none" strike="noStrike">
              <a:solidFill>
                <a:srgbClr val="000000"/>
              </a:solidFill>
              <a:latin typeface="Arial"/>
              <a:ea typeface="Arial"/>
              <a:cs typeface="Arial"/>
              <a:sym typeface="Arial"/>
            </a:endParaRPr>
          </a:p>
        </p:txBody>
      </p:sp>
      <p:sp>
        <p:nvSpPr>
          <p:cNvPr id="108" name="Google Shape;108;p17"/>
          <p:cNvSpPr/>
          <p:nvPr/>
        </p:nvSpPr>
        <p:spPr>
          <a:xfrm>
            <a:off x="5281625" y="3724925"/>
            <a:ext cx="3786000" cy="134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7"/>
          <p:cNvSpPr txBox="1"/>
          <p:nvPr/>
        </p:nvSpPr>
        <p:spPr>
          <a:xfrm>
            <a:off x="5281475" y="3724925"/>
            <a:ext cx="3786000" cy="105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 </a:t>
            </a:r>
            <a:r>
              <a:rPr b="0" i="0" lang="en" sz="1100" u="none" cap="none" strike="noStrike">
                <a:solidFill>
                  <a:schemeClr val="dk1"/>
                </a:solidFill>
                <a:latin typeface="Arial"/>
                <a:ea typeface="Arial"/>
                <a:cs typeface="Arial"/>
                <a:sym typeface="Arial"/>
              </a:rPr>
              <a:t>Edelfelt kävi Pariisissa asuessaan katsomassa mieleltään järkkyneiden naisten julkisia esiintymisiä, joita pidettiin lääketieteen laitoksissa ja joihin myös muutkin kuin lääkärit pääsivät joskus katsomaan naisten hysteerisiä kohtauksia. Mataleenan kärsivässä olemuksessa on paljon samaa kuin noissa tilaisuuksista naisista otetuissa valokuvissa.</a:t>
            </a:r>
            <a:endParaRPr b="0" i="0" sz="1100" u="none" cap="none" strike="noStrike">
              <a:solidFill>
                <a:srgbClr val="000000"/>
              </a:solidFill>
              <a:latin typeface="Arial"/>
              <a:ea typeface="Arial"/>
              <a:cs typeface="Arial"/>
              <a:sym typeface="Arial"/>
            </a:endParaRPr>
          </a:p>
        </p:txBody>
      </p:sp>
      <p:sp>
        <p:nvSpPr>
          <p:cNvPr id="110" name="Google Shape;110;p17"/>
          <p:cNvSpPr/>
          <p:nvPr/>
        </p:nvSpPr>
        <p:spPr>
          <a:xfrm>
            <a:off x="5867075" y="83525"/>
            <a:ext cx="3081600" cy="1357200"/>
          </a:xfrm>
          <a:prstGeom prst="wedgeRoundRectCallout">
            <a:avLst>
              <a:gd fmla="val -69230" name="adj1"/>
              <a:gd fmla="val 5175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7"/>
          <p:cNvSpPr txBox="1"/>
          <p:nvPr/>
        </p:nvSpPr>
        <p:spPr>
          <a:xfrm>
            <a:off x="6099275" y="128675"/>
            <a:ext cx="2617200" cy="8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Pariisissa minuun teki vaikutuksen ulkona maalaamisen lisäksi  impressionistien työt ja heidän tapansa kuvata valoa.</a:t>
            </a:r>
            <a:endParaRPr b="0" i="0" sz="1400" u="none" cap="none" strike="noStrike">
              <a:solidFill>
                <a:srgbClr val="000000"/>
              </a:solidFill>
              <a:latin typeface="Arial"/>
              <a:ea typeface="Arial"/>
              <a:cs typeface="Arial"/>
              <a:sym typeface="Arial"/>
            </a:endParaRPr>
          </a:p>
        </p:txBody>
      </p:sp>
      <p:pic>
        <p:nvPicPr>
          <p:cNvPr descr="EDELFETASU.png" id="112" name="Google Shape;112;p17"/>
          <p:cNvPicPr preferRelativeResize="0"/>
          <p:nvPr/>
        </p:nvPicPr>
        <p:blipFill rotWithShape="1">
          <a:blip r:embed="rId4">
            <a:alphaModFix/>
          </a:blip>
          <a:srcRect b="0" l="0" r="0" t="0"/>
          <a:stretch/>
        </p:blipFill>
        <p:spPr>
          <a:xfrm>
            <a:off x="3721510" y="1414475"/>
            <a:ext cx="1805366" cy="4455941"/>
          </a:xfrm>
          <a:prstGeom prst="rect">
            <a:avLst/>
          </a:prstGeom>
          <a:noFill/>
          <a:ln>
            <a:noFill/>
          </a:ln>
        </p:spPr>
      </p:pic>
      <p:sp>
        <p:nvSpPr>
          <p:cNvPr id="113" name="Google Shape;113;p17"/>
          <p:cNvSpPr/>
          <p:nvPr/>
        </p:nvSpPr>
        <p:spPr>
          <a:xfrm>
            <a:off x="22300" y="4869650"/>
            <a:ext cx="3978300" cy="25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7"/>
          <p:cNvSpPr txBox="1"/>
          <p:nvPr/>
        </p:nvSpPr>
        <p:spPr>
          <a:xfrm>
            <a:off x="-95250" y="4805375"/>
            <a:ext cx="4214700" cy="42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Albert Edelfelt. Pariisin Luxembourgin puistossa, 1887. Öljy kankaalle, 141,5 cm x 186,5. Antellin kokoelmat. Kansallisgalleria / Ateneumin taidemuseo. Kuva: Kansallisgalleria / Hannu Aaltonen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p:txBody>
      </p:sp>
      <p:sp>
        <p:nvSpPr>
          <p:cNvPr id="120" name="Google Shape;120;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Maisema.png" id="121" name="Google Shape;121;p18"/>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Ruokolahden eukkoja kirkonmäellä.png" id="122" name="Google Shape;122;p18"/>
          <p:cNvPicPr preferRelativeResize="0"/>
          <p:nvPr/>
        </p:nvPicPr>
        <p:blipFill rotWithShape="1">
          <a:blip r:embed="rId4">
            <a:alphaModFix/>
          </a:blip>
          <a:srcRect b="0" l="0" r="0" t="0"/>
          <a:stretch/>
        </p:blipFill>
        <p:spPr>
          <a:xfrm>
            <a:off x="4937050" y="2913175"/>
            <a:ext cx="1816635" cy="1478749"/>
          </a:xfrm>
          <a:prstGeom prst="rect">
            <a:avLst/>
          </a:prstGeom>
          <a:noFill/>
          <a:ln>
            <a:noFill/>
          </a:ln>
        </p:spPr>
      </p:pic>
      <p:pic>
        <p:nvPicPr>
          <p:cNvPr descr="Jumalanpalvelus Uudenmaan saaristossa.png" id="123" name="Google Shape;123;p18"/>
          <p:cNvPicPr preferRelativeResize="0"/>
          <p:nvPr/>
        </p:nvPicPr>
        <p:blipFill rotWithShape="1">
          <a:blip r:embed="rId5">
            <a:alphaModFix/>
          </a:blip>
          <a:srcRect b="0" l="0" r="0" t="0"/>
          <a:stretch/>
        </p:blipFill>
        <p:spPr>
          <a:xfrm>
            <a:off x="2649026" y="2913175"/>
            <a:ext cx="2213695" cy="1478750"/>
          </a:xfrm>
          <a:prstGeom prst="rect">
            <a:avLst/>
          </a:prstGeom>
          <a:noFill/>
          <a:ln>
            <a:noFill/>
          </a:ln>
        </p:spPr>
      </p:pic>
      <p:sp>
        <p:nvSpPr>
          <p:cNvPr id="124" name="Google Shape;124;p18"/>
          <p:cNvSpPr/>
          <p:nvPr/>
        </p:nvSpPr>
        <p:spPr>
          <a:xfrm>
            <a:off x="115500" y="250025"/>
            <a:ext cx="3282900" cy="1865100"/>
          </a:xfrm>
          <a:prstGeom prst="wedgeRoundRectCallout">
            <a:avLst>
              <a:gd fmla="val 44041" name="adj1"/>
              <a:gd fmla="val 6490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Asun talvet Pariisissa, mutta keväisin minuun iskee kaipuu Suomeen. Täällä Porvoon rantamaisemissa Haikon kartanon mailla minulla on mökki, jossa asun ja maalaan aina kesäisin. Täällä olen maalannut monet merkittävistä teoksistani. </a:t>
            </a:r>
            <a:endParaRPr b="0" i="0" sz="1400" u="none" cap="none" strike="noStrike">
              <a:solidFill>
                <a:srgbClr val="000000"/>
              </a:solidFill>
              <a:latin typeface="Arial"/>
              <a:ea typeface="Arial"/>
              <a:cs typeface="Arial"/>
              <a:sym typeface="Arial"/>
            </a:endParaRPr>
          </a:p>
        </p:txBody>
      </p:sp>
      <p:sp>
        <p:nvSpPr>
          <p:cNvPr id="125" name="Google Shape;125;p18"/>
          <p:cNvSpPr/>
          <p:nvPr/>
        </p:nvSpPr>
        <p:spPr>
          <a:xfrm>
            <a:off x="4114600" y="90275"/>
            <a:ext cx="4965000" cy="2052600"/>
          </a:xfrm>
          <a:prstGeom prst="wedgeRoundRectCallout">
            <a:avLst>
              <a:gd fmla="val -1174" name="adj1"/>
              <a:gd fmla="val 6624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Haluan kuvata hurskasta ja turmeltumatonta suomalaista rahvasta ja sen uskonnollisuutta. Aihe kiinnostaa myös Pariisin taidepiirejä. Lapsen ruumissaatto palkittiin Pariisin salongissa vuonna 1880 kolmannen luokan mitalilla. Se oli merkittävä saavutus koko Suomen taiteelle! Myös Jumalanpalvelus Uudenmaan saaristossa -teokseni sai hyvän vastaanoton ja mm. Vincent van Gogh piti siitä.  </a:t>
            </a:r>
            <a:endParaRPr b="0" i="0" sz="1400" u="none" cap="none" strike="noStrike">
              <a:solidFill>
                <a:srgbClr val="000000"/>
              </a:solidFill>
              <a:latin typeface="Arial"/>
              <a:ea typeface="Arial"/>
              <a:cs typeface="Arial"/>
              <a:sym typeface="Arial"/>
            </a:endParaRPr>
          </a:p>
        </p:txBody>
      </p:sp>
      <p:sp>
        <p:nvSpPr>
          <p:cNvPr id="126" name="Google Shape;126;p18"/>
          <p:cNvSpPr txBox="1"/>
          <p:nvPr/>
        </p:nvSpPr>
        <p:spPr>
          <a:xfrm>
            <a:off x="115500" y="4660100"/>
            <a:ext cx="27741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Lapsen ruumissaatto.png" id="127" name="Google Shape;127;p18"/>
          <p:cNvPicPr preferRelativeResize="0"/>
          <p:nvPr/>
        </p:nvPicPr>
        <p:blipFill rotWithShape="1">
          <a:blip r:embed="rId6">
            <a:alphaModFix/>
          </a:blip>
          <a:srcRect b="0" l="0" r="0" t="0"/>
          <a:stretch/>
        </p:blipFill>
        <p:spPr>
          <a:xfrm>
            <a:off x="78675" y="2902750"/>
            <a:ext cx="2496024" cy="1478751"/>
          </a:xfrm>
          <a:prstGeom prst="rect">
            <a:avLst/>
          </a:prstGeom>
          <a:noFill/>
          <a:ln>
            <a:noFill/>
          </a:ln>
        </p:spPr>
      </p:pic>
      <p:sp>
        <p:nvSpPr>
          <p:cNvPr id="128" name="Google Shape;128;p18"/>
          <p:cNvSpPr/>
          <p:nvPr/>
        </p:nvSpPr>
        <p:spPr>
          <a:xfrm>
            <a:off x="78700" y="4460075"/>
            <a:ext cx="2496000" cy="53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8"/>
          <p:cNvSpPr txBox="1"/>
          <p:nvPr/>
        </p:nvSpPr>
        <p:spPr>
          <a:xfrm>
            <a:off x="226225" y="4383875"/>
            <a:ext cx="2047800" cy="61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Arial"/>
                <a:ea typeface="Arial"/>
                <a:cs typeface="Arial"/>
                <a:sym typeface="Arial"/>
              </a:rPr>
              <a:t>Albert Edelfelt. Lapsen ruumissaatto, 1879. Öljy kankaalle, 120,0 x 204,0 cm. Antellin kokoelmat. Kansallisgalleria / Ateneumin taidemuseo. Kuva: Kansallisgalleria / Hannu Aaltonen</a:t>
            </a:r>
            <a:endParaRPr b="0" i="0" sz="700" u="none" cap="none" strike="noStrike">
              <a:solidFill>
                <a:srgbClr val="000000"/>
              </a:solidFill>
              <a:latin typeface="Arial"/>
              <a:ea typeface="Arial"/>
              <a:cs typeface="Arial"/>
              <a:sym typeface="Arial"/>
            </a:endParaRPr>
          </a:p>
        </p:txBody>
      </p:sp>
      <p:sp>
        <p:nvSpPr>
          <p:cNvPr id="130" name="Google Shape;130;p18"/>
          <p:cNvSpPr/>
          <p:nvPr/>
        </p:nvSpPr>
        <p:spPr>
          <a:xfrm>
            <a:off x="2649025" y="4460075"/>
            <a:ext cx="2213700" cy="53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8"/>
          <p:cNvSpPr txBox="1"/>
          <p:nvPr/>
        </p:nvSpPr>
        <p:spPr>
          <a:xfrm>
            <a:off x="2889600" y="4371875"/>
            <a:ext cx="1857600" cy="61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Albert Edelfelt. Jumalanpalvelus Uudenmaan saaristossa, 1881. Öljymaalaus, 122,0 x 178,0 cm. Préfecture du Haut-Rhin, Colmar. Kuva: Kansallisgalleria / Timo Syrjänen</a:t>
            </a:r>
            <a:endParaRPr b="0" i="0" sz="700" u="none" cap="none" strike="noStrike">
              <a:solidFill>
                <a:srgbClr val="000000"/>
              </a:solidFill>
              <a:latin typeface="Arial"/>
              <a:ea typeface="Arial"/>
              <a:cs typeface="Arial"/>
              <a:sym typeface="Arial"/>
            </a:endParaRPr>
          </a:p>
        </p:txBody>
      </p:sp>
      <p:sp>
        <p:nvSpPr>
          <p:cNvPr id="132" name="Google Shape;132;p18"/>
          <p:cNvSpPr/>
          <p:nvPr/>
        </p:nvSpPr>
        <p:spPr>
          <a:xfrm>
            <a:off x="4937050" y="4460075"/>
            <a:ext cx="1816500" cy="53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8"/>
          <p:cNvSpPr txBox="1"/>
          <p:nvPr/>
        </p:nvSpPr>
        <p:spPr>
          <a:xfrm>
            <a:off x="4936975" y="4371875"/>
            <a:ext cx="1816500" cy="51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Arial"/>
                <a:ea typeface="Arial"/>
                <a:cs typeface="Arial"/>
                <a:sym typeface="Arial"/>
              </a:rPr>
              <a:t>Albert Edelfelt. Ruokolahden eukkoja kirkonmäellä, 1887. Öljy kankaalle, 129,5 x 158,5 cm. Kansallisgalleria / Ateneumin taidemuseo. Kuva: Kansallisgalleria / Hannu Aaltonen</a:t>
            </a:r>
            <a:endParaRPr b="0" i="0" sz="1400" u="none" cap="none" strike="noStrike">
              <a:solidFill>
                <a:srgbClr val="000000"/>
              </a:solidFill>
              <a:latin typeface="Arial"/>
              <a:ea typeface="Arial"/>
              <a:cs typeface="Arial"/>
              <a:sym typeface="Arial"/>
            </a:endParaRPr>
          </a:p>
        </p:txBody>
      </p:sp>
      <p:pic>
        <p:nvPicPr>
          <p:cNvPr descr="EDELFET.png" id="134" name="Google Shape;134;p18"/>
          <p:cNvPicPr preferRelativeResize="0"/>
          <p:nvPr/>
        </p:nvPicPr>
        <p:blipFill rotWithShape="1">
          <a:blip r:embed="rId7">
            <a:alphaModFix/>
          </a:blip>
          <a:srcRect b="0" l="0" r="0" t="0"/>
          <a:stretch/>
        </p:blipFill>
        <p:spPr>
          <a:xfrm>
            <a:off x="6588400" y="2403970"/>
            <a:ext cx="2641499" cy="2880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Maisema.png" id="139" name="Google Shape;139;p1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0" name="Google Shape;140;p19"/>
          <p:cNvSpPr/>
          <p:nvPr/>
        </p:nvSpPr>
        <p:spPr>
          <a:xfrm>
            <a:off x="6084100" y="154775"/>
            <a:ext cx="2742900" cy="3941100"/>
          </a:xfrm>
          <a:prstGeom prst="wedgeRoundRectCallout">
            <a:avLst>
              <a:gd fmla="val -61285" name="adj1"/>
              <a:gd fmla="val -2220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9"/>
          <p:cNvSpPr txBox="1"/>
          <p:nvPr/>
        </p:nvSpPr>
        <p:spPr>
          <a:xfrm>
            <a:off x="6186500" y="214300"/>
            <a:ext cx="2564400" cy="276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Aiheen löysin Kantelettaren runosta, vaikka suomen kieltä en oikein ymmärrä*. Sama Maria Magdalena -aihe on suosittu Pariisin salongeissa.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Haluan kuvata Mataleenan ja Jeesuksen suomalaisessa järvimaisemassa. Luulen, että suomalainen versio aiheesta herättää kiinnostusta sekä Pariisissa että täällä Suomessa.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Olen työstä hyvin innoissani ja olen piirtänyt siitä jo lukemattomia luonnoksia</a:t>
            </a:r>
            <a:r>
              <a:rPr b="0" i="0" lang="en"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EDELFETASU.png" id="142" name="Google Shape;142;p19"/>
          <p:cNvPicPr preferRelativeResize="0"/>
          <p:nvPr/>
        </p:nvPicPr>
        <p:blipFill rotWithShape="1">
          <a:blip r:embed="rId4">
            <a:alphaModFix/>
          </a:blip>
          <a:srcRect b="0" l="0" r="0" t="0"/>
          <a:stretch/>
        </p:blipFill>
        <p:spPr>
          <a:xfrm>
            <a:off x="4281323" y="413700"/>
            <a:ext cx="1805366" cy="4455941"/>
          </a:xfrm>
          <a:prstGeom prst="rect">
            <a:avLst/>
          </a:prstGeom>
          <a:noFill/>
          <a:ln>
            <a:noFill/>
          </a:ln>
        </p:spPr>
      </p:pic>
      <p:sp>
        <p:nvSpPr>
          <p:cNvPr id="143" name="Google Shape;143;p19"/>
          <p:cNvSpPr/>
          <p:nvPr/>
        </p:nvSpPr>
        <p:spPr>
          <a:xfrm>
            <a:off x="260500" y="154775"/>
            <a:ext cx="3740100" cy="1690800"/>
          </a:xfrm>
          <a:prstGeom prst="wedgeRoundRectCallout">
            <a:avLst>
              <a:gd fmla="val 61776" name="adj1"/>
              <a:gd fmla="val -2112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Ajatus Uuteen testamenttiin liittyvästä aiheesta on ollut jo kauan mielessäni. En ole itse erityisen uskonnollinen, mutta Uuden testamentin kertomukset ovat minusta kauniita ja niiden yleisinhimillinen sanoma kiinnostaa minua. </a:t>
            </a:r>
            <a:endParaRPr b="0" i="0" sz="1400" u="none" cap="none" strike="noStrike">
              <a:solidFill>
                <a:srgbClr val="000000"/>
              </a:solidFill>
              <a:latin typeface="Arial"/>
              <a:ea typeface="Arial"/>
              <a:cs typeface="Arial"/>
              <a:sym typeface="Arial"/>
            </a:endParaRPr>
          </a:p>
        </p:txBody>
      </p:sp>
      <p:sp>
        <p:nvSpPr>
          <p:cNvPr id="144" name="Google Shape;144;p19"/>
          <p:cNvSpPr/>
          <p:nvPr/>
        </p:nvSpPr>
        <p:spPr>
          <a:xfrm>
            <a:off x="22300" y="4869650"/>
            <a:ext cx="3978300" cy="25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9"/>
          <p:cNvSpPr txBox="1"/>
          <p:nvPr/>
        </p:nvSpPr>
        <p:spPr>
          <a:xfrm>
            <a:off x="-13575" y="4798225"/>
            <a:ext cx="4014300" cy="32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Albert Edelfelt. Kristus ja Mataleena, sommitteluluonnos, n. 1890. Lyijykynäpiirustus, 44,0 x 34,0 cm. Kansallisgalleria / Ateneumin taidemuseo. Kuva: Kansallisgalleria / Jenni Nurminen</a:t>
            </a:r>
            <a:endParaRPr b="0" i="0" sz="700" u="none" cap="none" strike="noStrike">
              <a:solidFill>
                <a:srgbClr val="000000"/>
              </a:solidFill>
              <a:latin typeface="Arial"/>
              <a:ea typeface="Arial"/>
              <a:cs typeface="Arial"/>
              <a:sym typeface="Arial"/>
            </a:endParaRPr>
          </a:p>
        </p:txBody>
      </p:sp>
      <p:pic>
        <p:nvPicPr>
          <p:cNvPr descr="Luonnos Kristus ja Mataleena.png" id="146" name="Google Shape;146;p19"/>
          <p:cNvPicPr preferRelativeResize="0"/>
          <p:nvPr/>
        </p:nvPicPr>
        <p:blipFill rotWithShape="1">
          <a:blip r:embed="rId5">
            <a:alphaModFix/>
          </a:blip>
          <a:srcRect b="0" l="0" r="0" t="0"/>
          <a:stretch/>
        </p:blipFill>
        <p:spPr>
          <a:xfrm>
            <a:off x="1952075" y="2012600"/>
            <a:ext cx="2048639" cy="2690025"/>
          </a:xfrm>
          <a:prstGeom prst="rect">
            <a:avLst/>
          </a:prstGeom>
          <a:noFill/>
          <a:ln cap="flat" cmpd="sng" w="9525">
            <a:solidFill>
              <a:schemeClr val="dk2"/>
            </a:solidFill>
            <a:prstDash val="solid"/>
            <a:round/>
            <a:headEnd len="sm" w="sm" type="none"/>
            <a:tailEnd len="sm" w="sm" type="none"/>
          </a:ln>
        </p:spPr>
      </p:pic>
      <p:sp>
        <p:nvSpPr>
          <p:cNvPr id="147" name="Google Shape;147;p19"/>
          <p:cNvSpPr txBox="1"/>
          <p:nvPr/>
        </p:nvSpPr>
        <p:spPr>
          <a:xfrm>
            <a:off x="6363500" y="4743350"/>
            <a:ext cx="2387400" cy="326400"/>
          </a:xfrm>
          <a:prstGeom prst="rect">
            <a:avLst/>
          </a:prstGeom>
          <a:solidFill>
            <a:srgbClr val="D9D9D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Edelfeltin äidinkieli oli ruotsi</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Maisema.png" id="152" name="Google Shape;152;p2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path4544.png" id="153" name="Google Shape;153;p20"/>
          <p:cNvPicPr preferRelativeResize="0"/>
          <p:nvPr/>
        </p:nvPicPr>
        <p:blipFill rotWithShape="1">
          <a:blip r:embed="rId4">
            <a:alphaModFix/>
          </a:blip>
          <a:srcRect b="0" l="0" r="0" t="0"/>
          <a:stretch/>
        </p:blipFill>
        <p:spPr>
          <a:xfrm>
            <a:off x="2290059" y="49175"/>
            <a:ext cx="2072882" cy="5143500"/>
          </a:xfrm>
          <a:prstGeom prst="rect">
            <a:avLst/>
          </a:prstGeom>
          <a:noFill/>
          <a:ln>
            <a:noFill/>
          </a:ln>
        </p:spPr>
      </p:pic>
      <p:pic>
        <p:nvPicPr>
          <p:cNvPr descr="MATALEENANJEESUS.png" id="154" name="Google Shape;154;p20"/>
          <p:cNvPicPr preferRelativeResize="0"/>
          <p:nvPr/>
        </p:nvPicPr>
        <p:blipFill rotWithShape="1">
          <a:blip r:embed="rId5">
            <a:alphaModFix/>
          </a:blip>
          <a:srcRect b="0" l="0" r="0" t="0"/>
          <a:stretch/>
        </p:blipFill>
        <p:spPr>
          <a:xfrm>
            <a:off x="1273550" y="189683"/>
            <a:ext cx="1504176" cy="3269626"/>
          </a:xfrm>
          <a:prstGeom prst="rect">
            <a:avLst/>
          </a:prstGeom>
          <a:noFill/>
          <a:ln>
            <a:noFill/>
          </a:ln>
        </p:spPr>
      </p:pic>
      <p:pic>
        <p:nvPicPr>
          <p:cNvPr descr="taulu.png" id="155" name="Google Shape;155;p20"/>
          <p:cNvPicPr preferRelativeResize="0"/>
          <p:nvPr/>
        </p:nvPicPr>
        <p:blipFill rotWithShape="1">
          <a:blip r:embed="rId6">
            <a:alphaModFix/>
          </a:blip>
          <a:srcRect b="0" l="0" r="0" t="0"/>
          <a:stretch/>
        </p:blipFill>
        <p:spPr>
          <a:xfrm>
            <a:off x="2290062" y="792338"/>
            <a:ext cx="2649425" cy="3118725"/>
          </a:xfrm>
          <a:prstGeom prst="rect">
            <a:avLst/>
          </a:prstGeom>
          <a:noFill/>
          <a:ln>
            <a:noFill/>
          </a:ln>
        </p:spPr>
      </p:pic>
      <p:pic>
        <p:nvPicPr>
          <p:cNvPr descr="MATALEENA.png" id="156" name="Google Shape;156;p20"/>
          <p:cNvPicPr preferRelativeResize="0"/>
          <p:nvPr/>
        </p:nvPicPr>
        <p:blipFill rotWithShape="1">
          <a:blip r:embed="rId7">
            <a:alphaModFix/>
          </a:blip>
          <a:srcRect b="0" l="0" r="0" t="0"/>
          <a:stretch/>
        </p:blipFill>
        <p:spPr>
          <a:xfrm>
            <a:off x="-112225" y="2090625"/>
            <a:ext cx="1686300" cy="1835951"/>
          </a:xfrm>
          <a:prstGeom prst="rect">
            <a:avLst/>
          </a:prstGeom>
          <a:noFill/>
          <a:ln>
            <a:noFill/>
          </a:ln>
        </p:spPr>
      </p:pic>
      <p:sp>
        <p:nvSpPr>
          <p:cNvPr id="157" name="Google Shape;157;p20"/>
          <p:cNvSpPr/>
          <p:nvPr/>
        </p:nvSpPr>
        <p:spPr>
          <a:xfrm>
            <a:off x="5655475" y="107150"/>
            <a:ext cx="3286200" cy="1262100"/>
          </a:xfrm>
          <a:prstGeom prst="cloudCallout">
            <a:avLst>
              <a:gd fmla="val -41629" name="adj1"/>
              <a:gd fmla="val 6063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0"/>
          <p:cNvSpPr txBox="1"/>
          <p:nvPr/>
        </p:nvSpPr>
        <p:spPr>
          <a:xfrm>
            <a:off x="6054225" y="435500"/>
            <a:ext cx="2609700" cy="77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Miten saisin tytön eläytymään paremmin?</a:t>
            </a:r>
            <a:endParaRPr b="0" i="0" sz="1400" u="none" cap="none" strike="noStrike">
              <a:solidFill>
                <a:srgbClr val="000000"/>
              </a:solidFill>
              <a:latin typeface="Arial"/>
              <a:ea typeface="Arial"/>
              <a:cs typeface="Arial"/>
              <a:sym typeface="Arial"/>
            </a:endParaRPr>
          </a:p>
        </p:txBody>
      </p:sp>
      <p:sp>
        <p:nvSpPr>
          <p:cNvPr id="159" name="Google Shape;159;p20"/>
          <p:cNvSpPr/>
          <p:nvPr/>
        </p:nvSpPr>
        <p:spPr>
          <a:xfrm>
            <a:off x="6524625" y="1501375"/>
            <a:ext cx="2345400" cy="843000"/>
          </a:xfrm>
          <a:prstGeom prst="wedgeRoundRectCallout">
            <a:avLst>
              <a:gd fmla="val -74424" name="adj1"/>
              <a:gd fmla="val -908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0"/>
          <p:cNvSpPr txBox="1"/>
          <p:nvPr/>
        </p:nvSpPr>
        <p:spPr>
          <a:xfrm>
            <a:off x="6596275" y="1595450"/>
            <a:ext cx="2345400" cy="96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Eikös se sinun sulhasesi hukkunut vasta?</a:t>
            </a:r>
            <a:endParaRPr b="0" i="0" sz="1400" u="none" cap="none" strike="noStrike">
              <a:solidFill>
                <a:srgbClr val="000000"/>
              </a:solidFill>
              <a:latin typeface="Arial"/>
              <a:ea typeface="Arial"/>
              <a:cs typeface="Arial"/>
              <a:sym typeface="Arial"/>
            </a:endParaRPr>
          </a:p>
        </p:txBody>
      </p:sp>
      <p:sp>
        <p:nvSpPr>
          <p:cNvPr id="161" name="Google Shape;161;p20"/>
          <p:cNvSpPr/>
          <p:nvPr/>
        </p:nvSpPr>
        <p:spPr>
          <a:xfrm>
            <a:off x="59525" y="4162425"/>
            <a:ext cx="3441000" cy="904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0"/>
          <p:cNvSpPr/>
          <p:nvPr/>
        </p:nvSpPr>
        <p:spPr>
          <a:xfrm>
            <a:off x="6130725" y="2427375"/>
            <a:ext cx="2942100" cy="1695600"/>
          </a:xfrm>
          <a:prstGeom prst="cloudCallout">
            <a:avLst>
              <a:gd fmla="val -51394" name="adj1"/>
              <a:gd fmla="val -594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0"/>
          <p:cNvSpPr txBox="1"/>
          <p:nvPr/>
        </p:nvSpPr>
        <p:spPr>
          <a:xfrm>
            <a:off x="166700" y="4221950"/>
            <a:ext cx="3286200" cy="77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Maalaamisen aikana yritän saada mallini antamaan kaikkensa saadakseni tauluun oikean tunnelman.</a:t>
            </a:r>
            <a:endParaRPr b="0" i="0" sz="1400" u="none" cap="none" strike="noStrike">
              <a:solidFill>
                <a:srgbClr val="000000"/>
              </a:solidFill>
              <a:latin typeface="Arial"/>
              <a:ea typeface="Arial"/>
              <a:cs typeface="Arial"/>
              <a:sym typeface="Arial"/>
            </a:endParaRPr>
          </a:p>
        </p:txBody>
      </p:sp>
      <p:pic>
        <p:nvPicPr>
          <p:cNvPr descr="EDELFETASUPENSSELI.png" id="164" name="Google Shape;164;p20"/>
          <p:cNvPicPr preferRelativeResize="0"/>
          <p:nvPr/>
        </p:nvPicPr>
        <p:blipFill rotWithShape="1">
          <a:blip r:embed="rId8">
            <a:alphaModFix/>
          </a:blip>
          <a:srcRect b="0" l="0" r="0" t="0"/>
          <a:stretch/>
        </p:blipFill>
        <p:spPr>
          <a:xfrm>
            <a:off x="4574475" y="1261075"/>
            <a:ext cx="1960445" cy="4838703"/>
          </a:xfrm>
          <a:prstGeom prst="rect">
            <a:avLst/>
          </a:prstGeom>
          <a:noFill/>
          <a:ln>
            <a:noFill/>
          </a:ln>
        </p:spPr>
      </p:pic>
      <p:sp>
        <p:nvSpPr>
          <p:cNvPr id="165" name="Google Shape;165;p20"/>
          <p:cNvSpPr txBox="1"/>
          <p:nvPr/>
        </p:nvSpPr>
        <p:spPr>
          <a:xfrm>
            <a:off x="5870175" y="4300500"/>
            <a:ext cx="3238500" cy="843000"/>
          </a:xfrm>
          <a:prstGeom prst="rect">
            <a:avLst/>
          </a:prstGeom>
          <a:solidFill>
            <a:srgbClr val="D9D9D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0" i="0" lang="en" sz="1000" u="none" cap="none" strike="noStrike">
                <a:solidFill>
                  <a:srgbClr val="000000"/>
                </a:solidFill>
                <a:latin typeface="Arial"/>
                <a:ea typeface="Arial"/>
                <a:cs typeface="Arial"/>
                <a:sym typeface="Arial"/>
              </a:rPr>
              <a:t>Malleina taulussa olivat Edelfeltin ystävä taiteilija Magnus Enckell sekä </a:t>
            </a:r>
            <a:r>
              <a:rPr b="0" i="0" lang="en" sz="1000" u="none" cap="none" strike="noStrike">
                <a:solidFill>
                  <a:schemeClr val="dk1"/>
                </a:solidFill>
                <a:latin typeface="Arial"/>
                <a:ea typeface="Arial"/>
                <a:cs typeface="Arial"/>
                <a:sym typeface="Arial"/>
              </a:rPr>
              <a:t>piikatyttö, jonka sulhanen oli kuollut</a:t>
            </a:r>
            <a:r>
              <a:rPr b="0" i="0" lang="en" sz="1000" u="none" cap="none" strike="noStrike">
                <a:solidFill>
                  <a:srgbClr val="000000"/>
                </a:solidFill>
                <a:latin typeface="Arial"/>
                <a:ea typeface="Arial"/>
                <a:cs typeface="Arial"/>
                <a:sym typeface="Arial"/>
              </a:rPr>
              <a:t>. Säätyläisnaista Edelfelt ei olisi voinut itkettää tällä tapaa.</a:t>
            </a:r>
            <a:endParaRPr b="0" i="0" sz="1000" u="none" cap="none" strike="noStrike">
              <a:solidFill>
                <a:srgbClr val="000000"/>
              </a:solidFill>
              <a:latin typeface="Arial"/>
              <a:ea typeface="Arial"/>
              <a:cs typeface="Arial"/>
              <a:sym typeface="Arial"/>
            </a:endParaRPr>
          </a:p>
        </p:txBody>
      </p:sp>
      <p:pic>
        <p:nvPicPr>
          <p:cNvPr descr="Luonnos Kristus ja Mataleena.png" id="166" name="Google Shape;166;p20"/>
          <p:cNvPicPr preferRelativeResize="0"/>
          <p:nvPr/>
        </p:nvPicPr>
        <p:blipFill rotWithShape="1">
          <a:blip r:embed="rId9">
            <a:alphaModFix/>
          </a:blip>
          <a:srcRect b="0" l="0" r="0" t="0"/>
          <a:stretch/>
        </p:blipFill>
        <p:spPr>
          <a:xfrm rot="-396934">
            <a:off x="2755322" y="1223179"/>
            <a:ext cx="1718904" cy="2257065"/>
          </a:xfrm>
          <a:prstGeom prst="rect">
            <a:avLst/>
          </a:prstGeom>
          <a:noFill/>
          <a:ln>
            <a:noFill/>
          </a:ln>
        </p:spPr>
      </p:pic>
      <p:sp>
        <p:nvSpPr>
          <p:cNvPr id="167" name="Google Shape;167;p20"/>
          <p:cNvSpPr txBox="1"/>
          <p:nvPr/>
        </p:nvSpPr>
        <p:spPr>
          <a:xfrm>
            <a:off x="6429075" y="2790650"/>
            <a:ext cx="2345400" cy="6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Toivottavasti saan talteen tuon valon, joka osuu Magnukseen, mutta jättää tytön varjoon.* </a:t>
            </a:r>
            <a:endParaRPr b="0" i="0" sz="1400" u="none" cap="none" strike="noStrike">
              <a:solidFill>
                <a:srgbClr val="000000"/>
              </a:solidFill>
              <a:latin typeface="Arial"/>
              <a:ea typeface="Arial"/>
              <a:cs typeface="Arial"/>
              <a:sym typeface="Arial"/>
            </a:endParaRPr>
          </a:p>
        </p:txBody>
      </p:sp>
      <p:sp>
        <p:nvSpPr>
          <p:cNvPr id="168" name="Google Shape;168;p20"/>
          <p:cNvSpPr/>
          <p:nvPr/>
        </p:nvSpPr>
        <p:spPr>
          <a:xfrm rot="-405240">
            <a:off x="2573318" y="3437480"/>
            <a:ext cx="2068757" cy="60539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Albert Edelfelt. Kristus ja Mataleena, sommitteluluonnos, n. 1890. Lyijykynäpiirustus, 44,0 x 34,0 cm. Kansallisgalleria / Ateneumin taidemuseo. Kuva: Kansallisgalleria / Jenni Nurminen</a:t>
            </a:r>
            <a:endParaRPr b="0" i="0" sz="7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Maisema.png" id="173" name="Google Shape;173;p21"/>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Edelfelt Kristus ja Mataleena.png" id="174" name="Google Shape;174;p21"/>
          <p:cNvPicPr preferRelativeResize="0"/>
          <p:nvPr/>
        </p:nvPicPr>
        <p:blipFill rotWithShape="1">
          <a:blip r:embed="rId4">
            <a:alphaModFix/>
          </a:blip>
          <a:srcRect b="0" l="0" r="0" t="0"/>
          <a:stretch/>
        </p:blipFill>
        <p:spPr>
          <a:xfrm>
            <a:off x="585313" y="242950"/>
            <a:ext cx="3172628" cy="4455950"/>
          </a:xfrm>
          <a:prstGeom prst="rect">
            <a:avLst/>
          </a:prstGeom>
          <a:noFill/>
          <a:ln>
            <a:noFill/>
          </a:ln>
        </p:spPr>
      </p:pic>
      <p:pic>
        <p:nvPicPr>
          <p:cNvPr descr="EDELFETASU.png" id="175" name="Google Shape;175;p21"/>
          <p:cNvPicPr preferRelativeResize="0"/>
          <p:nvPr/>
        </p:nvPicPr>
        <p:blipFill rotWithShape="1">
          <a:blip r:embed="rId5">
            <a:alphaModFix/>
          </a:blip>
          <a:srcRect b="0" l="0" r="0" t="0"/>
          <a:stretch/>
        </p:blipFill>
        <p:spPr>
          <a:xfrm>
            <a:off x="5019385" y="586450"/>
            <a:ext cx="1805366" cy="4455941"/>
          </a:xfrm>
          <a:prstGeom prst="rect">
            <a:avLst/>
          </a:prstGeom>
          <a:noFill/>
          <a:ln>
            <a:noFill/>
          </a:ln>
        </p:spPr>
      </p:pic>
      <p:sp>
        <p:nvSpPr>
          <p:cNvPr id="176" name="Google Shape;176;p21"/>
          <p:cNvSpPr/>
          <p:nvPr/>
        </p:nvSpPr>
        <p:spPr>
          <a:xfrm>
            <a:off x="6536525" y="154775"/>
            <a:ext cx="2440800" cy="745500"/>
          </a:xfrm>
          <a:prstGeom prst="wedgeRoundRectCallout">
            <a:avLst>
              <a:gd fmla="val -59639" name="adj1"/>
              <a:gd fmla="val 2177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1"/>
          <p:cNvSpPr txBox="1"/>
          <p:nvPr/>
        </p:nvSpPr>
        <p:spPr>
          <a:xfrm>
            <a:off x="6727025" y="161925"/>
            <a:ext cx="2059800" cy="128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Tällainen tästä sitten tuli. </a:t>
            </a:r>
            <a:endParaRPr b="0" i="0" sz="1400" u="none" cap="none" strike="noStrike">
              <a:solidFill>
                <a:srgbClr val="000000"/>
              </a:solidFill>
              <a:latin typeface="Arial"/>
              <a:ea typeface="Arial"/>
              <a:cs typeface="Arial"/>
              <a:sym typeface="Arial"/>
            </a:endParaRPr>
          </a:p>
        </p:txBody>
      </p:sp>
      <p:sp>
        <p:nvSpPr>
          <p:cNvPr id="178" name="Google Shape;178;p21"/>
          <p:cNvSpPr/>
          <p:nvPr/>
        </p:nvSpPr>
        <p:spPr>
          <a:xfrm>
            <a:off x="182475" y="4808100"/>
            <a:ext cx="3978300" cy="25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1"/>
          <p:cNvSpPr txBox="1"/>
          <p:nvPr/>
        </p:nvSpPr>
        <p:spPr>
          <a:xfrm>
            <a:off x="134925" y="4750600"/>
            <a:ext cx="40734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Albert Edelfelt. Kristus ja Mataleena, 1890. Öljy kankaalle, 216,0 x 152,0 cm. Kansallisgalleria / Ateneumin taidemuseo. Kuva: Kansallisgalleria / Hannu Aaltonen</a:t>
            </a:r>
            <a:endParaRPr b="0" i="0" sz="7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