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5"/>
  </p:notesMasterIdLst>
  <p:sldIdLst>
    <p:sldId id="256" r:id="rId2"/>
    <p:sldId id="274" r:id="rId3"/>
    <p:sldId id="275" r:id="rId4"/>
    <p:sldId id="257" r:id="rId5"/>
    <p:sldId id="258" r:id="rId6"/>
    <p:sldId id="259" r:id="rId7"/>
    <p:sldId id="278" r:id="rId8"/>
    <p:sldId id="279" r:id="rId9"/>
    <p:sldId id="269" r:id="rId10"/>
    <p:sldId id="260" r:id="rId11"/>
    <p:sldId id="270" r:id="rId12"/>
    <p:sldId id="261" r:id="rId13"/>
    <p:sldId id="262" r:id="rId14"/>
    <p:sldId id="271" r:id="rId15"/>
    <p:sldId id="263" r:id="rId16"/>
    <p:sldId id="272" r:id="rId17"/>
    <p:sldId id="264" r:id="rId18"/>
    <p:sldId id="265" r:id="rId19"/>
    <p:sldId id="266" r:id="rId20"/>
    <p:sldId id="267" r:id="rId21"/>
    <p:sldId id="273" r:id="rId22"/>
    <p:sldId id="276" r:id="rId23"/>
    <p:sldId id="268" r:id="rId24"/>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390" autoAdjust="0"/>
  </p:normalViewPr>
  <p:slideViewPr>
    <p:cSldViewPr snapToGrid="0">
      <p:cViewPr varScale="1">
        <p:scale>
          <a:sx n="57" d="100"/>
          <a:sy n="57" d="100"/>
        </p:scale>
        <p:origin x="300" y="52"/>
      </p:cViewPr>
      <p:guideLst/>
    </p:cSldViewPr>
  </p:slideViewPr>
  <p:outlineViewPr>
    <p:cViewPr>
      <p:scale>
        <a:sx n="33" d="100"/>
        <a:sy n="33" d="100"/>
      </p:scale>
      <p:origin x="0" y="-1532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D2662-F51E-4B3A-9C6F-020D57EE6CB4}" type="datetimeFigureOut">
              <a:rPr lang="fi-FI" smtClean="0"/>
              <a:t>6.4.2023</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DD532-599B-4643-A534-DB39BE2F3F39}" type="slidenum">
              <a:rPr lang="fi-FI" smtClean="0"/>
              <a:t>‹#›</a:t>
            </a:fld>
            <a:endParaRPr lang="fi-FI"/>
          </a:p>
        </p:txBody>
      </p:sp>
    </p:spTree>
    <p:extLst>
      <p:ext uri="{BB962C8B-B14F-4D97-AF65-F5344CB8AC3E}">
        <p14:creationId xmlns:p14="http://schemas.microsoft.com/office/powerpoint/2010/main" val="469991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1</a:t>
            </a:fld>
            <a:endParaRPr lang="fi-FI" dirty="0"/>
          </a:p>
        </p:txBody>
      </p:sp>
    </p:spTree>
    <p:extLst>
      <p:ext uri="{BB962C8B-B14F-4D97-AF65-F5344CB8AC3E}">
        <p14:creationId xmlns:p14="http://schemas.microsoft.com/office/powerpoint/2010/main" val="207614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14</a:t>
            </a:fld>
            <a:endParaRPr lang="fi-FI"/>
          </a:p>
        </p:txBody>
      </p:sp>
    </p:spTree>
    <p:extLst>
      <p:ext uri="{BB962C8B-B14F-4D97-AF65-F5344CB8AC3E}">
        <p14:creationId xmlns:p14="http://schemas.microsoft.com/office/powerpoint/2010/main" val="319132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15</a:t>
            </a:fld>
            <a:endParaRPr lang="fi-FI"/>
          </a:p>
        </p:txBody>
      </p:sp>
    </p:spTree>
    <p:extLst>
      <p:ext uri="{BB962C8B-B14F-4D97-AF65-F5344CB8AC3E}">
        <p14:creationId xmlns:p14="http://schemas.microsoft.com/office/powerpoint/2010/main" val="3189999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16</a:t>
            </a:fld>
            <a:endParaRPr lang="fi-FI"/>
          </a:p>
        </p:txBody>
      </p:sp>
    </p:spTree>
    <p:extLst>
      <p:ext uri="{BB962C8B-B14F-4D97-AF65-F5344CB8AC3E}">
        <p14:creationId xmlns:p14="http://schemas.microsoft.com/office/powerpoint/2010/main" val="318602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17</a:t>
            </a:fld>
            <a:endParaRPr lang="fi-FI"/>
          </a:p>
        </p:txBody>
      </p:sp>
    </p:spTree>
    <p:extLst>
      <p:ext uri="{BB962C8B-B14F-4D97-AF65-F5344CB8AC3E}">
        <p14:creationId xmlns:p14="http://schemas.microsoft.com/office/powerpoint/2010/main" val="14011159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18</a:t>
            </a:fld>
            <a:endParaRPr lang="fi-FI"/>
          </a:p>
        </p:txBody>
      </p:sp>
    </p:spTree>
    <p:extLst>
      <p:ext uri="{BB962C8B-B14F-4D97-AF65-F5344CB8AC3E}">
        <p14:creationId xmlns:p14="http://schemas.microsoft.com/office/powerpoint/2010/main" val="420647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23</a:t>
            </a:fld>
            <a:endParaRPr lang="fi-FI"/>
          </a:p>
        </p:txBody>
      </p:sp>
    </p:spTree>
    <p:extLst>
      <p:ext uri="{BB962C8B-B14F-4D97-AF65-F5344CB8AC3E}">
        <p14:creationId xmlns:p14="http://schemas.microsoft.com/office/powerpoint/2010/main" val="1475812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3</a:t>
            </a:fld>
            <a:endParaRPr lang="fi-FI"/>
          </a:p>
        </p:txBody>
      </p:sp>
    </p:spTree>
    <p:extLst>
      <p:ext uri="{BB962C8B-B14F-4D97-AF65-F5344CB8AC3E}">
        <p14:creationId xmlns:p14="http://schemas.microsoft.com/office/powerpoint/2010/main" val="3288689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5</a:t>
            </a:fld>
            <a:endParaRPr lang="fi-FI"/>
          </a:p>
        </p:txBody>
      </p:sp>
    </p:spTree>
    <p:extLst>
      <p:ext uri="{BB962C8B-B14F-4D97-AF65-F5344CB8AC3E}">
        <p14:creationId xmlns:p14="http://schemas.microsoft.com/office/powerpoint/2010/main" val="2575218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7</a:t>
            </a:fld>
            <a:endParaRPr lang="fi-FI"/>
          </a:p>
        </p:txBody>
      </p:sp>
    </p:spTree>
    <p:extLst>
      <p:ext uri="{BB962C8B-B14F-4D97-AF65-F5344CB8AC3E}">
        <p14:creationId xmlns:p14="http://schemas.microsoft.com/office/powerpoint/2010/main" val="587077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9</a:t>
            </a:fld>
            <a:endParaRPr lang="fi-FI"/>
          </a:p>
        </p:txBody>
      </p:sp>
    </p:spTree>
    <p:extLst>
      <p:ext uri="{BB962C8B-B14F-4D97-AF65-F5344CB8AC3E}">
        <p14:creationId xmlns:p14="http://schemas.microsoft.com/office/powerpoint/2010/main" val="2786325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10</a:t>
            </a:fld>
            <a:endParaRPr lang="fi-FI"/>
          </a:p>
        </p:txBody>
      </p:sp>
    </p:spTree>
    <p:extLst>
      <p:ext uri="{BB962C8B-B14F-4D97-AF65-F5344CB8AC3E}">
        <p14:creationId xmlns:p14="http://schemas.microsoft.com/office/powerpoint/2010/main" val="1212857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Voisiko ortodoksien sairaan voitelun seuraavalta dialta siirtää tähän ja pitää Raamatun kertomus ja kirkkojen perinteet eri dioilla.</a:t>
            </a:r>
          </a:p>
        </p:txBody>
      </p:sp>
      <p:sp>
        <p:nvSpPr>
          <p:cNvPr id="4" name="Dian numeron paikkamerkki 3"/>
          <p:cNvSpPr>
            <a:spLocks noGrp="1"/>
          </p:cNvSpPr>
          <p:nvPr>
            <p:ph type="sldNum" sz="quarter" idx="5"/>
          </p:nvPr>
        </p:nvSpPr>
        <p:spPr/>
        <p:txBody>
          <a:bodyPr/>
          <a:lstStyle/>
          <a:p>
            <a:fld id="{68DDD532-599B-4643-A534-DB39BE2F3F39}" type="slidenum">
              <a:rPr lang="fi-FI" smtClean="0"/>
              <a:t>11</a:t>
            </a:fld>
            <a:endParaRPr lang="fi-FI"/>
          </a:p>
        </p:txBody>
      </p:sp>
    </p:spTree>
    <p:extLst>
      <p:ext uri="{BB962C8B-B14F-4D97-AF65-F5344CB8AC3E}">
        <p14:creationId xmlns:p14="http://schemas.microsoft.com/office/powerpoint/2010/main" val="3285658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12</a:t>
            </a:fld>
            <a:endParaRPr lang="fi-FI"/>
          </a:p>
        </p:txBody>
      </p:sp>
    </p:spTree>
    <p:extLst>
      <p:ext uri="{BB962C8B-B14F-4D97-AF65-F5344CB8AC3E}">
        <p14:creationId xmlns:p14="http://schemas.microsoft.com/office/powerpoint/2010/main" val="4217510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68DDD532-599B-4643-A534-DB39BE2F3F39}" type="slidenum">
              <a:rPr lang="fi-FI" smtClean="0"/>
              <a:t>13</a:t>
            </a:fld>
            <a:endParaRPr lang="fi-FI" dirty="0"/>
          </a:p>
        </p:txBody>
      </p:sp>
    </p:spTree>
    <p:extLst>
      <p:ext uri="{BB962C8B-B14F-4D97-AF65-F5344CB8AC3E}">
        <p14:creationId xmlns:p14="http://schemas.microsoft.com/office/powerpoint/2010/main" val="2488164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1997FD33-BBCC-4880-B4D0-6FC13DD5C4CD}" type="datetime1">
              <a:rPr lang="fi-FI" smtClean="0"/>
              <a:t>6.4.2023</a:t>
            </a:fld>
            <a:endParaRPr lang="fi-FI"/>
          </a:p>
        </p:txBody>
      </p:sp>
      <p:sp>
        <p:nvSpPr>
          <p:cNvPr id="5" name="Alatunnisteen paikkamerkki 4"/>
          <p:cNvSpPr>
            <a:spLocks noGrp="1"/>
          </p:cNvSpPr>
          <p:nvPr>
            <p:ph type="ftr" sz="quarter" idx="11"/>
          </p:nvPr>
        </p:nvSpPr>
        <p:spPr/>
        <p:txBody>
          <a:bodyPr/>
          <a:lstStyle/>
          <a:p>
            <a:r>
              <a:rPr lang="fi-FI"/>
              <a:t>Suomen Ekumeenisen Neuvoston Kasvatusasioiden jaosto</a:t>
            </a:r>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4D069179-203A-4241-85DC-78A60378AFCF}" type="datetime1">
              <a:rPr lang="fi-FI" smtClean="0"/>
              <a:t>6.4.2023</a:t>
            </a:fld>
            <a:endParaRPr lang="fi-FI"/>
          </a:p>
        </p:txBody>
      </p:sp>
      <p:sp>
        <p:nvSpPr>
          <p:cNvPr id="5" name="Alatunnisteen paikkamerkki 4"/>
          <p:cNvSpPr>
            <a:spLocks noGrp="1"/>
          </p:cNvSpPr>
          <p:nvPr>
            <p:ph type="ftr" sz="quarter" idx="11"/>
          </p:nvPr>
        </p:nvSpPr>
        <p:spPr/>
        <p:txBody>
          <a:bodyPr/>
          <a:lstStyle/>
          <a:p>
            <a:r>
              <a:rPr lang="fi-FI"/>
              <a:t>Suomen Ekumeenisen Neuvoston Kasvatusasioiden jaosto</a:t>
            </a:r>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047FF48A-4C70-43D9-9514-D59A7924D058}" type="datetime1">
              <a:rPr lang="fi-FI" smtClean="0"/>
              <a:t>6.4.2023</a:t>
            </a:fld>
            <a:endParaRPr lang="fi-FI"/>
          </a:p>
        </p:txBody>
      </p:sp>
      <p:sp>
        <p:nvSpPr>
          <p:cNvPr id="5" name="Alatunnisteen paikkamerkki 4"/>
          <p:cNvSpPr>
            <a:spLocks noGrp="1"/>
          </p:cNvSpPr>
          <p:nvPr>
            <p:ph type="ftr" sz="quarter" idx="11"/>
          </p:nvPr>
        </p:nvSpPr>
        <p:spPr/>
        <p:txBody>
          <a:bodyPr/>
          <a:lstStyle/>
          <a:p>
            <a:r>
              <a:rPr lang="fi-FI"/>
              <a:t>Suomen Ekumeenisen Neuvoston Kasvatusasioiden jaosto</a:t>
            </a:r>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C2975BFE-3AFF-4CE6-ACB0-28B710D054C6}" type="datetime1">
              <a:rPr lang="fi-FI" smtClean="0"/>
              <a:t>6.4.2023</a:t>
            </a:fld>
            <a:endParaRPr lang="fi-FI"/>
          </a:p>
        </p:txBody>
      </p:sp>
      <p:sp>
        <p:nvSpPr>
          <p:cNvPr id="5" name="Alatunnisteen paikkamerkki 4"/>
          <p:cNvSpPr>
            <a:spLocks noGrp="1"/>
          </p:cNvSpPr>
          <p:nvPr>
            <p:ph type="ftr" sz="quarter" idx="11"/>
          </p:nvPr>
        </p:nvSpPr>
        <p:spPr/>
        <p:txBody>
          <a:bodyPr/>
          <a:lstStyle/>
          <a:p>
            <a:r>
              <a:rPr lang="fi-FI"/>
              <a:t>Suomen Ekumeenisen Neuvoston Kasvatusasioiden jaosto</a:t>
            </a:r>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1E973CC6-3D41-4F25-8789-33752061D5BA}" type="datetime1">
              <a:rPr lang="fi-FI" smtClean="0"/>
              <a:t>6.4.2023</a:t>
            </a:fld>
            <a:endParaRPr lang="fi-FI"/>
          </a:p>
        </p:txBody>
      </p:sp>
      <p:sp>
        <p:nvSpPr>
          <p:cNvPr id="5" name="Alatunnisteen paikkamerkki 4"/>
          <p:cNvSpPr>
            <a:spLocks noGrp="1"/>
          </p:cNvSpPr>
          <p:nvPr>
            <p:ph type="ftr" sz="quarter" idx="11"/>
          </p:nvPr>
        </p:nvSpPr>
        <p:spPr/>
        <p:txBody>
          <a:bodyPr/>
          <a:lstStyle/>
          <a:p>
            <a:r>
              <a:rPr lang="fi-FI"/>
              <a:t>Suomen Ekumeenisen Neuvoston Kasvatusasioiden jaosto</a:t>
            </a:r>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B0F8EADA-248A-4DFB-B320-7688F84E312E}" type="datetime1">
              <a:rPr lang="fi-FI" smtClean="0"/>
              <a:t>6.4.2023</a:t>
            </a:fld>
            <a:endParaRPr lang="fi-FI"/>
          </a:p>
        </p:txBody>
      </p:sp>
      <p:sp>
        <p:nvSpPr>
          <p:cNvPr id="6" name="Alatunnisteen paikkamerkki 5"/>
          <p:cNvSpPr>
            <a:spLocks noGrp="1"/>
          </p:cNvSpPr>
          <p:nvPr>
            <p:ph type="ftr" sz="quarter" idx="11"/>
          </p:nvPr>
        </p:nvSpPr>
        <p:spPr/>
        <p:txBody>
          <a:bodyPr/>
          <a:lstStyle/>
          <a:p>
            <a:r>
              <a:rPr lang="fi-FI"/>
              <a:t>Suomen Ekumeenisen Neuvoston Kasvatusasioiden jaosto</a:t>
            </a:r>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99799BAA-0F6F-4E64-9063-6949A35F2799}" type="datetime1">
              <a:rPr lang="fi-FI" smtClean="0"/>
              <a:t>6.4.2023</a:t>
            </a:fld>
            <a:endParaRPr lang="fi-FI"/>
          </a:p>
        </p:txBody>
      </p:sp>
      <p:sp>
        <p:nvSpPr>
          <p:cNvPr id="8" name="Alatunnisteen paikkamerkki 7"/>
          <p:cNvSpPr>
            <a:spLocks noGrp="1"/>
          </p:cNvSpPr>
          <p:nvPr>
            <p:ph type="ftr" sz="quarter" idx="11"/>
          </p:nvPr>
        </p:nvSpPr>
        <p:spPr/>
        <p:txBody>
          <a:bodyPr/>
          <a:lstStyle/>
          <a:p>
            <a:r>
              <a:rPr lang="fi-FI"/>
              <a:t>Suomen Ekumeenisen Neuvoston Kasvatusasioiden jaosto</a:t>
            </a:r>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CC7BEA8A-F785-41F4-A5E3-F914CE663358}" type="datetime1">
              <a:rPr lang="fi-FI" smtClean="0"/>
              <a:t>6.4.2023</a:t>
            </a:fld>
            <a:endParaRPr lang="fi-FI"/>
          </a:p>
        </p:txBody>
      </p:sp>
      <p:sp>
        <p:nvSpPr>
          <p:cNvPr id="4" name="Alatunnisteen paikkamerkki 3"/>
          <p:cNvSpPr>
            <a:spLocks noGrp="1"/>
          </p:cNvSpPr>
          <p:nvPr>
            <p:ph type="ftr" sz="quarter" idx="11"/>
          </p:nvPr>
        </p:nvSpPr>
        <p:spPr/>
        <p:txBody>
          <a:bodyPr/>
          <a:lstStyle/>
          <a:p>
            <a:r>
              <a:rPr lang="fi-FI"/>
              <a:t>Suomen Ekumeenisen Neuvoston Kasvatusasioiden jaosto</a:t>
            </a:r>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CFE23845-7F95-446F-981E-D9D08568BD11}" type="datetime1">
              <a:rPr lang="fi-FI" smtClean="0"/>
              <a:t>6.4.2023</a:t>
            </a:fld>
            <a:endParaRPr lang="fi-FI"/>
          </a:p>
        </p:txBody>
      </p:sp>
      <p:sp>
        <p:nvSpPr>
          <p:cNvPr id="3" name="Alatunnisteen paikkamerkki 2"/>
          <p:cNvSpPr>
            <a:spLocks noGrp="1"/>
          </p:cNvSpPr>
          <p:nvPr>
            <p:ph type="ftr" sz="quarter" idx="11"/>
          </p:nvPr>
        </p:nvSpPr>
        <p:spPr/>
        <p:txBody>
          <a:bodyPr/>
          <a:lstStyle/>
          <a:p>
            <a:r>
              <a:rPr lang="fi-FI"/>
              <a:t>Suomen Ekumeenisen Neuvoston Kasvatusasioiden jaosto</a:t>
            </a:r>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DF9222D0-FC51-426F-8CA1-BB5EB6D97A7B}" type="datetime1">
              <a:rPr lang="fi-FI" smtClean="0"/>
              <a:t>6.4.2023</a:t>
            </a:fld>
            <a:endParaRPr lang="fi-FI"/>
          </a:p>
        </p:txBody>
      </p:sp>
      <p:sp>
        <p:nvSpPr>
          <p:cNvPr id="6" name="Alatunnisteen paikkamerkki 5"/>
          <p:cNvSpPr>
            <a:spLocks noGrp="1"/>
          </p:cNvSpPr>
          <p:nvPr>
            <p:ph type="ftr" sz="quarter" idx="11"/>
          </p:nvPr>
        </p:nvSpPr>
        <p:spPr/>
        <p:txBody>
          <a:bodyPr/>
          <a:lstStyle/>
          <a:p>
            <a:r>
              <a:rPr lang="fi-FI"/>
              <a:t>Suomen Ekumeenisen Neuvoston Kasvatusasioiden jaosto</a:t>
            </a:r>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55A2FFAF-A283-4823-B8CF-848D2F1AC0B9}" type="datetime1">
              <a:rPr lang="fi-FI" smtClean="0"/>
              <a:t>6.4.2023</a:t>
            </a:fld>
            <a:endParaRPr lang="fi-FI"/>
          </a:p>
        </p:txBody>
      </p:sp>
      <p:sp>
        <p:nvSpPr>
          <p:cNvPr id="6" name="Alatunnisteen paikkamerkki 5"/>
          <p:cNvSpPr>
            <a:spLocks noGrp="1"/>
          </p:cNvSpPr>
          <p:nvPr>
            <p:ph type="ftr" sz="quarter" idx="11"/>
          </p:nvPr>
        </p:nvSpPr>
        <p:spPr/>
        <p:txBody>
          <a:bodyPr/>
          <a:lstStyle/>
          <a:p>
            <a:r>
              <a:rPr lang="fi-FI"/>
              <a:t>Suomen Ekumeenisen Neuvoston Kasvatusasioiden jaosto</a:t>
            </a:r>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7B0B03-FCA1-4CCB-B20E-A5B53A34788E}" type="datetime1">
              <a:rPr lang="fi-FI" smtClean="0"/>
              <a:t>6.4.2023</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i-FI"/>
              <a:t>Suomen Ekumeenisen Neuvoston Kasvatusasioiden jaosto</a:t>
            </a:r>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www.thinglink.com/scene/93876508283633664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hyperlink" Target="https://www.youtube.com/watch?v=bKXGn30Lz7E" TargetMode="External"/><Relationship Id="rId2" Type="http://schemas.openxmlformats.org/officeDocument/2006/relationships/hyperlink" Target="https://www.ort.fi/uutishuone/2011-06-10/paasiainen-tampereella"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ortoboxi.fi/tehtavat/yhdista_paasiaistervehdy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thinglink.com/scene/1156213229555286019?fbclid=IwAR2OlGTdkdHxo8ZGpRBoh39BOdJ8gFCgjft_N8xqSUqjZOT5urDAuKQUZCY"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uPf-RI71e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uF3Dw9V4Mcc"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3" name="Rectangle 44">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Suuri narsissi.">
            <a:extLst>
              <a:ext uri="{FF2B5EF4-FFF2-40B4-BE49-F238E27FC236}">
                <a16:creationId xmlns:a16="http://schemas.microsoft.com/office/drawing/2014/main" id="{F7F0DA02-1AFE-8258-471A-84509183E054}"/>
              </a:ext>
            </a:extLst>
          </p:cNvPr>
          <p:cNvPicPr>
            <a:picLocks noChangeAspect="1"/>
          </p:cNvPicPr>
          <p:nvPr/>
        </p:nvPicPr>
        <p:blipFill rotWithShape="1">
          <a:blip r:embed="rId3"/>
          <a:srcRect l="1804" r="4079" b="-1"/>
          <a:stretch/>
        </p:blipFill>
        <p:spPr>
          <a:xfrm>
            <a:off x="-760020" y="4979"/>
            <a:ext cx="9669642" cy="6857990"/>
          </a:xfrm>
          <a:prstGeom prst="rect">
            <a:avLst/>
          </a:prstGeom>
        </p:spPr>
      </p:pic>
      <p:sp>
        <p:nvSpPr>
          <p:cNvPr id="54" name="Rectangle 46">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p:cNvSpPr>
            <a:spLocks noGrp="1"/>
          </p:cNvSpPr>
          <p:nvPr>
            <p:ph type="ctrTitle"/>
          </p:nvPr>
        </p:nvSpPr>
        <p:spPr>
          <a:xfrm>
            <a:off x="7935402" y="3047999"/>
            <a:ext cx="3445765" cy="1387475"/>
          </a:xfrm>
          <a:noFill/>
        </p:spPr>
        <p:txBody>
          <a:bodyPr>
            <a:normAutofit/>
          </a:bodyPr>
          <a:lstStyle/>
          <a:p>
            <a:pPr algn="l"/>
            <a:r>
              <a:rPr lang="fi-FI" sz="3600" dirty="0">
                <a:latin typeface="Algerian" panose="04020705040A02060702" pitchFamily="82" charset="0"/>
                <a:cs typeface="Calibri Light"/>
              </a:rPr>
              <a:t>Ekumeeninen pääsiäinen</a:t>
            </a:r>
            <a:endParaRPr lang="fi-FI" sz="3600" dirty="0">
              <a:latin typeface="Algerian" panose="04020705040A02060702" pitchFamily="82" charset="0"/>
            </a:endParaRPr>
          </a:p>
        </p:txBody>
      </p:sp>
      <p:pic>
        <p:nvPicPr>
          <p:cNvPr id="4" name="Kuva 3" descr="Ekumenia-logo, ristomastoinen laiva aalloilla.">
            <a:extLst>
              <a:ext uri="{FF2B5EF4-FFF2-40B4-BE49-F238E27FC236}">
                <a16:creationId xmlns:a16="http://schemas.microsoft.com/office/drawing/2014/main" id="{90DA1EF5-7C4F-242D-4FA0-1E1BB2390891}"/>
              </a:ext>
            </a:extLst>
          </p:cNvPr>
          <p:cNvPicPr>
            <a:picLocks noChangeAspect="1"/>
          </p:cNvPicPr>
          <p:nvPr/>
        </p:nvPicPr>
        <p:blipFill>
          <a:blip r:embed="rId4"/>
          <a:stretch>
            <a:fillRect/>
          </a:stretch>
        </p:blipFill>
        <p:spPr>
          <a:xfrm>
            <a:off x="9056851" y="4542350"/>
            <a:ext cx="752167" cy="8611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Alaotsikko 2"/>
          <p:cNvSpPr>
            <a:spLocks noGrp="1"/>
          </p:cNvSpPr>
          <p:nvPr>
            <p:ph type="subTitle" idx="1"/>
          </p:nvPr>
        </p:nvSpPr>
        <p:spPr>
          <a:xfrm>
            <a:off x="7935402" y="5617029"/>
            <a:ext cx="3445766" cy="497524"/>
          </a:xfrm>
          <a:noFill/>
        </p:spPr>
        <p:txBody>
          <a:bodyPr vert="horz" lIns="91440" tIns="45720" rIns="91440" bIns="45720" rtlCol="0">
            <a:normAutofit/>
          </a:bodyPr>
          <a:lstStyle/>
          <a:p>
            <a:pPr algn="l"/>
            <a:r>
              <a:rPr lang="fi-FI" dirty="0">
                <a:cs typeface="Calibri"/>
              </a:rPr>
              <a:t>Kristinuskon suurin juhla</a:t>
            </a:r>
            <a:endParaRPr lang="fi-FI" dirty="0"/>
          </a:p>
        </p:txBody>
      </p:sp>
    </p:spTree>
    <p:extLst>
      <p:ext uri="{BB962C8B-B14F-4D97-AF65-F5344CB8AC3E}">
        <p14:creationId xmlns:p14="http://schemas.microsoft.com/office/powerpoint/2010/main" val="782385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ikoni, jossa Jeesus ratsastaa Jerusalemiin.">
            <a:extLst>
              <a:ext uri="{FF2B5EF4-FFF2-40B4-BE49-F238E27FC236}">
                <a16:creationId xmlns:a16="http://schemas.microsoft.com/office/drawing/2014/main" id="{2F7EA503-2D93-46AA-90A6-DC1C5463520B}"/>
              </a:ext>
            </a:extLst>
          </p:cNvPr>
          <p:cNvPicPr>
            <a:picLocks noChangeAspect="1"/>
          </p:cNvPicPr>
          <p:nvPr/>
        </p:nvPicPr>
        <p:blipFill rotWithShape="1">
          <a:blip r:embed="rId3"/>
          <a:srcRect t="30234" r="-1" b="13204"/>
          <a:stretch/>
        </p:blipFill>
        <p:spPr>
          <a:xfrm>
            <a:off x="2522356"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7E07E003-0142-26E2-201B-AB31473D53B2}"/>
              </a:ext>
            </a:extLst>
          </p:cNvPr>
          <p:cNvSpPr>
            <a:spLocks noGrp="1"/>
          </p:cNvSpPr>
          <p:nvPr>
            <p:ph type="title"/>
          </p:nvPr>
        </p:nvSpPr>
        <p:spPr>
          <a:xfrm>
            <a:off x="235972" y="365125"/>
            <a:ext cx="5369698" cy="1899912"/>
          </a:xfrm>
        </p:spPr>
        <p:txBody>
          <a:bodyPr>
            <a:normAutofit/>
          </a:bodyPr>
          <a:lstStyle/>
          <a:p>
            <a:r>
              <a:rPr lang="fi-FI" sz="3100" b="1" dirty="0">
                <a:latin typeface="Algerian" panose="04020705040A02060702" pitchFamily="82" charset="0"/>
                <a:cs typeface="Calibri Light"/>
              </a:rPr>
              <a:t>Palmusunnuntai 5/5</a:t>
            </a:r>
            <a:br>
              <a:rPr lang="fi-FI" sz="3100" dirty="0">
                <a:cs typeface="Calibri Light"/>
              </a:rPr>
            </a:br>
            <a:r>
              <a:rPr lang="fi-FI" sz="3100" dirty="0">
                <a:cs typeface="Calibri Light"/>
              </a:rPr>
              <a:t>Jeesus ratsasti aasilla Jerusalemiin </a:t>
            </a:r>
            <a:endParaRPr lang="fi-FI" sz="3100" dirty="0"/>
          </a:p>
        </p:txBody>
      </p:sp>
      <p:sp>
        <p:nvSpPr>
          <p:cNvPr id="3" name="Sisällön paikkamerkki 2">
            <a:extLst>
              <a:ext uri="{FF2B5EF4-FFF2-40B4-BE49-F238E27FC236}">
                <a16:creationId xmlns:a16="http://schemas.microsoft.com/office/drawing/2014/main" id="{9A661F12-12F5-53E1-9CB1-F47B9D5AEC51}"/>
              </a:ext>
            </a:extLst>
          </p:cNvPr>
          <p:cNvSpPr>
            <a:spLocks noGrp="1"/>
          </p:cNvSpPr>
          <p:nvPr>
            <p:ph idx="1"/>
          </p:nvPr>
        </p:nvSpPr>
        <p:spPr>
          <a:xfrm>
            <a:off x="235974" y="2143432"/>
            <a:ext cx="5270304" cy="4268900"/>
          </a:xfrm>
        </p:spPr>
        <p:txBody>
          <a:bodyPr vert="horz" lIns="91440" tIns="45720" rIns="91440" bIns="45720" rtlCol="0">
            <a:normAutofit/>
          </a:bodyPr>
          <a:lstStyle/>
          <a:p>
            <a:pPr marL="0" indent="0">
              <a:spcBef>
                <a:spcPts val="0"/>
              </a:spcBef>
              <a:buNone/>
            </a:pPr>
            <a:r>
              <a:rPr lang="en-US" sz="2000" b="1" dirty="0" err="1">
                <a:ea typeface="+mn-lt"/>
                <a:cs typeface="+mn-lt"/>
              </a:rPr>
              <a:t>Keskusteltavaa</a:t>
            </a:r>
            <a:endParaRPr lang="en-US" sz="2000" b="1" dirty="0">
              <a:ea typeface="+mn-lt"/>
              <a:cs typeface="+mn-lt"/>
            </a:endParaRPr>
          </a:p>
          <a:p>
            <a:pPr>
              <a:spcBef>
                <a:spcPts val="0"/>
              </a:spcBef>
            </a:pPr>
            <a:endParaRPr lang="en-US" sz="2000" dirty="0">
              <a:ea typeface="+mn-lt"/>
              <a:cs typeface="+mn-lt"/>
            </a:endParaRPr>
          </a:p>
          <a:p>
            <a:pPr marL="0" indent="0">
              <a:spcBef>
                <a:spcPts val="0"/>
              </a:spcBef>
              <a:buNone/>
            </a:pPr>
            <a:r>
              <a:rPr lang="en-US" sz="2000" dirty="0">
                <a:ea typeface="+mn-lt"/>
                <a:cs typeface="+mn-lt"/>
              </a:rPr>
              <a:t>1. </a:t>
            </a:r>
            <a:r>
              <a:rPr lang="en-US" sz="2000" dirty="0" err="1">
                <a:ea typeface="+mn-lt"/>
                <a:cs typeface="+mn-lt"/>
              </a:rPr>
              <a:t>Oletko</a:t>
            </a:r>
            <a:r>
              <a:rPr lang="en-US" sz="2000" dirty="0">
                <a:ea typeface="+mn-lt"/>
                <a:cs typeface="+mn-lt"/>
              </a:rPr>
              <a:t> </a:t>
            </a:r>
            <a:r>
              <a:rPr lang="en-US" sz="2000" dirty="0" err="1">
                <a:ea typeface="+mn-lt"/>
                <a:cs typeface="+mn-lt"/>
              </a:rPr>
              <a:t>käynyt</a:t>
            </a:r>
            <a:r>
              <a:rPr lang="en-US" sz="2000" dirty="0">
                <a:ea typeface="+mn-lt"/>
                <a:cs typeface="+mn-lt"/>
              </a:rPr>
              <a:t> </a:t>
            </a:r>
            <a:r>
              <a:rPr lang="en-US" sz="2000" dirty="0" err="1">
                <a:ea typeface="+mn-lt"/>
                <a:cs typeface="+mn-lt"/>
              </a:rPr>
              <a:t>virpomassa</a:t>
            </a:r>
            <a:r>
              <a:rPr lang="en-US" sz="2000" dirty="0">
                <a:ea typeface="+mn-lt"/>
                <a:cs typeface="+mn-lt"/>
              </a:rPr>
              <a:t>? </a:t>
            </a:r>
            <a:r>
              <a:rPr lang="en-US" sz="2000" dirty="0" err="1">
                <a:ea typeface="+mn-lt"/>
                <a:cs typeface="+mn-lt"/>
              </a:rPr>
              <a:t>Ketä</a:t>
            </a:r>
            <a:r>
              <a:rPr lang="en-US" sz="2000" dirty="0">
                <a:ea typeface="+mn-lt"/>
                <a:cs typeface="+mn-lt"/>
              </a:rPr>
              <a:t> </a:t>
            </a:r>
            <a:r>
              <a:rPr lang="en-US" sz="2000" dirty="0" err="1">
                <a:ea typeface="+mn-lt"/>
                <a:cs typeface="+mn-lt"/>
              </a:rPr>
              <a:t>olet</a:t>
            </a:r>
            <a:r>
              <a:rPr lang="en-US" sz="2000" dirty="0">
                <a:ea typeface="+mn-lt"/>
                <a:cs typeface="+mn-lt"/>
              </a:rPr>
              <a:t> </a:t>
            </a:r>
            <a:r>
              <a:rPr lang="en-US" sz="2000" dirty="0" err="1">
                <a:ea typeface="+mn-lt"/>
                <a:cs typeface="+mn-lt"/>
              </a:rPr>
              <a:t>virponut</a:t>
            </a:r>
            <a:r>
              <a:rPr lang="en-US" sz="2000" dirty="0">
                <a:ea typeface="+mn-lt"/>
                <a:cs typeface="+mn-lt"/>
              </a:rPr>
              <a:t>? </a:t>
            </a:r>
            <a:r>
              <a:rPr lang="en-US" sz="2000" dirty="0" err="1">
                <a:ea typeface="+mn-lt"/>
                <a:cs typeface="+mn-lt"/>
              </a:rPr>
              <a:t>Mikä</a:t>
            </a:r>
            <a:r>
              <a:rPr lang="en-US" sz="2000" dirty="0">
                <a:ea typeface="+mn-lt"/>
                <a:cs typeface="+mn-lt"/>
              </a:rPr>
              <a:t> </a:t>
            </a:r>
            <a:r>
              <a:rPr lang="en-US" sz="2000" dirty="0" err="1">
                <a:ea typeface="+mn-lt"/>
                <a:cs typeface="+mn-lt"/>
              </a:rPr>
              <a:t>siinä</a:t>
            </a:r>
            <a:r>
              <a:rPr lang="en-US" sz="2000" dirty="0">
                <a:ea typeface="+mn-lt"/>
                <a:cs typeface="+mn-lt"/>
              </a:rPr>
              <a:t> </a:t>
            </a:r>
            <a:r>
              <a:rPr lang="en-US" sz="2000" dirty="0" err="1">
                <a:ea typeface="+mn-lt"/>
                <a:cs typeface="+mn-lt"/>
              </a:rPr>
              <a:t>oli</a:t>
            </a:r>
            <a:r>
              <a:rPr lang="en-US" sz="2000" dirty="0">
                <a:ea typeface="+mn-lt"/>
                <a:cs typeface="+mn-lt"/>
              </a:rPr>
              <a:t> </a:t>
            </a:r>
            <a:r>
              <a:rPr lang="en-US" sz="2000" dirty="0" err="1">
                <a:ea typeface="+mn-lt"/>
                <a:cs typeface="+mn-lt"/>
              </a:rPr>
              <a:t>sinusta</a:t>
            </a:r>
            <a:r>
              <a:rPr lang="en-US" sz="2000" dirty="0">
                <a:ea typeface="+mn-lt"/>
                <a:cs typeface="+mn-lt"/>
              </a:rPr>
              <a:t> </a:t>
            </a:r>
            <a:r>
              <a:rPr lang="en-US" sz="2000" dirty="0" err="1">
                <a:ea typeface="+mn-lt"/>
                <a:cs typeface="+mn-lt"/>
              </a:rPr>
              <a:t>tärkeintä</a:t>
            </a:r>
            <a:r>
              <a:rPr lang="en-US" sz="2000" dirty="0">
                <a:ea typeface="+mn-lt"/>
                <a:cs typeface="+mn-lt"/>
              </a:rPr>
              <a:t>/</a:t>
            </a:r>
            <a:r>
              <a:rPr lang="en-US" sz="2000" dirty="0" err="1">
                <a:ea typeface="+mn-lt"/>
                <a:cs typeface="+mn-lt"/>
              </a:rPr>
              <a:t>mukavinta</a:t>
            </a:r>
            <a:r>
              <a:rPr lang="en-US" sz="2000" dirty="0">
                <a:ea typeface="+mn-lt"/>
                <a:cs typeface="+mn-lt"/>
              </a:rPr>
              <a:t>?</a:t>
            </a:r>
          </a:p>
          <a:p>
            <a:pPr marL="0" indent="0">
              <a:spcBef>
                <a:spcPts val="0"/>
              </a:spcBef>
              <a:buNone/>
            </a:pPr>
            <a:endParaRPr lang="en-US" sz="2000" dirty="0">
              <a:ea typeface="+mn-lt"/>
              <a:cs typeface="+mn-lt"/>
            </a:endParaRPr>
          </a:p>
          <a:p>
            <a:pPr marL="0" indent="0">
              <a:spcBef>
                <a:spcPts val="0"/>
              </a:spcBef>
              <a:buNone/>
            </a:pPr>
            <a:r>
              <a:rPr lang="en-US" sz="2000" dirty="0">
                <a:ea typeface="+mn-lt"/>
                <a:cs typeface="+mn-lt"/>
              </a:rPr>
              <a:t>2. </a:t>
            </a:r>
            <a:r>
              <a:rPr lang="en-US" sz="2000" dirty="0" err="1">
                <a:ea typeface="+mn-lt"/>
                <a:cs typeface="+mn-lt"/>
              </a:rPr>
              <a:t>Virpomisen</a:t>
            </a:r>
            <a:r>
              <a:rPr lang="en-US" sz="2000" dirty="0">
                <a:ea typeface="+mn-lt"/>
                <a:cs typeface="+mn-lt"/>
              </a:rPr>
              <a:t> </a:t>
            </a:r>
            <a:r>
              <a:rPr lang="en-US" sz="2000" dirty="0" err="1">
                <a:ea typeface="+mn-lt"/>
                <a:cs typeface="+mn-lt"/>
              </a:rPr>
              <a:t>tarkoitus</a:t>
            </a:r>
            <a:r>
              <a:rPr lang="en-US" sz="2000" dirty="0">
                <a:ea typeface="+mn-lt"/>
                <a:cs typeface="+mn-lt"/>
              </a:rPr>
              <a:t> on </a:t>
            </a:r>
            <a:r>
              <a:rPr lang="en-US" sz="2000" dirty="0" err="1">
                <a:ea typeface="+mn-lt"/>
                <a:cs typeface="+mn-lt"/>
              </a:rPr>
              <a:t>toivottaa</a:t>
            </a:r>
            <a:r>
              <a:rPr lang="en-US" sz="2000" dirty="0">
                <a:ea typeface="+mn-lt"/>
                <a:cs typeface="+mn-lt"/>
              </a:rPr>
              <a:t> </a:t>
            </a:r>
            <a:r>
              <a:rPr lang="en-US" sz="2000" dirty="0" err="1">
                <a:ea typeface="+mn-lt"/>
                <a:cs typeface="+mn-lt"/>
              </a:rPr>
              <a:t>siunausta</a:t>
            </a:r>
            <a:r>
              <a:rPr lang="en-US" sz="2000" dirty="0">
                <a:ea typeface="+mn-lt"/>
                <a:cs typeface="+mn-lt"/>
              </a:rPr>
              <a:t>. </a:t>
            </a:r>
            <a:r>
              <a:rPr lang="en-US" sz="2000" dirty="0" err="1">
                <a:ea typeface="+mn-lt"/>
                <a:cs typeface="+mn-lt"/>
              </a:rPr>
              <a:t>Mitä</a:t>
            </a:r>
            <a:r>
              <a:rPr lang="en-US" sz="2000" dirty="0">
                <a:ea typeface="+mn-lt"/>
                <a:cs typeface="+mn-lt"/>
              </a:rPr>
              <a:t> se </a:t>
            </a:r>
            <a:r>
              <a:rPr lang="en-US" sz="2000" dirty="0" err="1">
                <a:ea typeface="+mn-lt"/>
                <a:cs typeface="+mn-lt"/>
              </a:rPr>
              <a:t>tarkoittaa</a:t>
            </a:r>
            <a:r>
              <a:rPr lang="en-US" sz="2000" dirty="0">
                <a:ea typeface="+mn-lt"/>
                <a:cs typeface="+mn-lt"/>
              </a:rPr>
              <a:t>?</a:t>
            </a:r>
          </a:p>
          <a:p>
            <a:pPr marL="0" indent="0">
              <a:spcBef>
                <a:spcPts val="0"/>
              </a:spcBef>
              <a:buNone/>
            </a:pPr>
            <a:endParaRPr lang="en-US" sz="2000" dirty="0">
              <a:ea typeface="+mn-lt"/>
              <a:cs typeface="+mn-lt"/>
            </a:endParaRPr>
          </a:p>
          <a:p>
            <a:pPr marL="0" indent="0">
              <a:spcBef>
                <a:spcPts val="0"/>
              </a:spcBef>
              <a:buNone/>
            </a:pPr>
            <a:r>
              <a:rPr lang="en-US" sz="2000" dirty="0">
                <a:ea typeface="+mn-lt"/>
                <a:cs typeface="+mn-lt"/>
              </a:rPr>
              <a:t>3. Ota </a:t>
            </a:r>
            <a:r>
              <a:rPr lang="en-US" sz="2000" dirty="0" err="1">
                <a:ea typeface="+mn-lt"/>
                <a:cs typeface="+mn-lt"/>
              </a:rPr>
              <a:t>selvää</a:t>
            </a:r>
            <a:r>
              <a:rPr lang="en-US" sz="2000" dirty="0">
                <a:ea typeface="+mn-lt"/>
                <a:cs typeface="+mn-lt"/>
              </a:rPr>
              <a:t>, </a:t>
            </a:r>
            <a:r>
              <a:rPr lang="en-US" sz="2000" dirty="0" err="1">
                <a:ea typeface="+mn-lt"/>
                <a:cs typeface="+mn-lt"/>
              </a:rPr>
              <a:t>mitä</a:t>
            </a:r>
            <a:r>
              <a:rPr lang="en-US" sz="2000" dirty="0">
                <a:ea typeface="+mn-lt"/>
                <a:cs typeface="+mn-lt"/>
              </a:rPr>
              <a:t> </a:t>
            </a:r>
            <a:r>
              <a:rPr lang="en-US" sz="2000" dirty="0" err="1">
                <a:ea typeface="+mn-lt"/>
                <a:cs typeface="+mn-lt"/>
              </a:rPr>
              <a:t>tarkoittaa</a:t>
            </a:r>
            <a:r>
              <a:rPr lang="en-US" sz="2000" dirty="0">
                <a:ea typeface="+mn-lt"/>
                <a:cs typeface="+mn-lt"/>
              </a:rPr>
              <a:t> sana </a:t>
            </a:r>
            <a:r>
              <a:rPr lang="en-US" sz="2000" dirty="0" err="1">
                <a:ea typeface="+mn-lt"/>
                <a:cs typeface="+mn-lt"/>
              </a:rPr>
              <a:t>Hoosianna</a:t>
            </a:r>
            <a:r>
              <a:rPr lang="en-US" sz="2000" dirty="0">
                <a:ea typeface="+mn-lt"/>
                <a:cs typeface="+mn-lt"/>
              </a:rPr>
              <a:t>, jota </a:t>
            </a:r>
            <a:r>
              <a:rPr lang="en-US" sz="2000" dirty="0" err="1">
                <a:ea typeface="+mn-lt"/>
                <a:cs typeface="+mn-lt"/>
              </a:rPr>
              <a:t>Jeesukselle</a:t>
            </a:r>
            <a:r>
              <a:rPr lang="en-US" sz="2000" dirty="0">
                <a:ea typeface="+mn-lt"/>
                <a:cs typeface="+mn-lt"/>
              </a:rPr>
              <a:t> </a:t>
            </a:r>
            <a:r>
              <a:rPr lang="en-US" sz="2000" dirty="0" err="1">
                <a:ea typeface="+mn-lt"/>
                <a:cs typeface="+mn-lt"/>
              </a:rPr>
              <a:t>huudettiin</a:t>
            </a:r>
            <a:r>
              <a:rPr lang="en-US" sz="2000" dirty="0">
                <a:ea typeface="+mn-lt"/>
                <a:cs typeface="+mn-lt"/>
              </a:rPr>
              <a:t>.</a:t>
            </a:r>
          </a:p>
          <a:p>
            <a:pPr marL="0" indent="0">
              <a:spcBef>
                <a:spcPts val="0"/>
              </a:spcBef>
              <a:buNone/>
            </a:pPr>
            <a:endParaRPr lang="en-US" sz="2000" dirty="0">
              <a:ea typeface="+mn-lt"/>
              <a:cs typeface="+mn-lt"/>
            </a:endParaRPr>
          </a:p>
          <a:p>
            <a:pPr marL="0" indent="0">
              <a:spcBef>
                <a:spcPts val="0"/>
              </a:spcBef>
              <a:buNone/>
            </a:pPr>
            <a:r>
              <a:rPr lang="en-US" sz="2000" dirty="0">
                <a:ea typeface="+mn-lt"/>
                <a:cs typeface="+mn-lt"/>
              </a:rPr>
              <a:t>4. </a:t>
            </a:r>
            <a:r>
              <a:rPr lang="en-US" sz="2000" dirty="0" err="1">
                <a:ea typeface="+mn-lt"/>
                <a:cs typeface="+mn-lt"/>
              </a:rPr>
              <a:t>Mikä</a:t>
            </a:r>
            <a:r>
              <a:rPr lang="en-US" sz="2000" dirty="0">
                <a:ea typeface="+mn-lt"/>
                <a:cs typeface="+mn-lt"/>
              </a:rPr>
              <a:t> on </a:t>
            </a:r>
            <a:r>
              <a:rPr lang="en-US" sz="2000" dirty="0" err="1">
                <a:ea typeface="+mn-lt"/>
                <a:cs typeface="+mn-lt"/>
              </a:rPr>
              <a:t>passio</a:t>
            </a:r>
            <a:r>
              <a:rPr lang="en-US" sz="2000" dirty="0">
                <a:ea typeface="+mn-lt"/>
                <a:cs typeface="+mn-lt"/>
              </a:rPr>
              <a:t>?</a:t>
            </a:r>
          </a:p>
          <a:p>
            <a:pPr marL="0" indent="0">
              <a:spcBef>
                <a:spcPts val="0"/>
              </a:spcBef>
              <a:buNone/>
            </a:pPr>
            <a:endParaRPr lang="en-US" sz="2000" dirty="0">
              <a:ea typeface="+mn-lt"/>
              <a:cs typeface="+mn-lt"/>
            </a:endParaRPr>
          </a:p>
          <a:p>
            <a:pPr marL="0" indent="0">
              <a:spcBef>
                <a:spcPts val="0"/>
              </a:spcBef>
              <a:buNone/>
            </a:pPr>
            <a:r>
              <a:rPr lang="en-US" sz="2000" dirty="0">
                <a:ea typeface="+mn-lt"/>
                <a:cs typeface="+mn-lt"/>
              </a:rPr>
              <a:t>5. </a:t>
            </a:r>
            <a:r>
              <a:rPr lang="en-US" sz="2000" dirty="0" err="1">
                <a:ea typeface="+mn-lt"/>
                <a:cs typeface="+mn-lt"/>
              </a:rPr>
              <a:t>Oletko</a:t>
            </a:r>
            <a:r>
              <a:rPr lang="en-US" sz="2000" dirty="0">
                <a:ea typeface="+mn-lt"/>
                <a:cs typeface="+mn-lt"/>
              </a:rPr>
              <a:t> </a:t>
            </a:r>
            <a:r>
              <a:rPr lang="en-US" sz="2000" dirty="0" err="1">
                <a:ea typeface="+mn-lt"/>
                <a:cs typeface="+mn-lt"/>
              </a:rPr>
              <a:t>koskaan</a:t>
            </a:r>
            <a:r>
              <a:rPr lang="en-US" sz="2000" dirty="0">
                <a:ea typeface="+mn-lt"/>
                <a:cs typeface="+mn-lt"/>
              </a:rPr>
              <a:t> </a:t>
            </a:r>
            <a:r>
              <a:rPr lang="en-US" sz="2000" dirty="0" err="1">
                <a:ea typeface="+mn-lt"/>
                <a:cs typeface="+mn-lt"/>
              </a:rPr>
              <a:t>kuullut</a:t>
            </a:r>
            <a:r>
              <a:rPr lang="en-US" sz="2000" dirty="0">
                <a:ea typeface="+mn-lt"/>
                <a:cs typeface="+mn-lt"/>
              </a:rPr>
              <a:t> </a:t>
            </a:r>
            <a:r>
              <a:rPr lang="en-US" sz="2000" dirty="0" err="1">
                <a:ea typeface="+mn-lt"/>
                <a:cs typeface="+mn-lt"/>
              </a:rPr>
              <a:t>yhtään</a:t>
            </a:r>
            <a:r>
              <a:rPr lang="en-US" sz="2000" dirty="0">
                <a:ea typeface="+mn-lt"/>
                <a:cs typeface="+mn-lt"/>
              </a:rPr>
              <a:t> </a:t>
            </a:r>
            <a:r>
              <a:rPr lang="en-US" sz="2000" dirty="0" err="1">
                <a:ea typeface="+mn-lt"/>
                <a:cs typeface="+mn-lt"/>
              </a:rPr>
              <a:t>passiota</a:t>
            </a:r>
            <a:r>
              <a:rPr lang="en-US" sz="2000" dirty="0">
                <a:ea typeface="+mn-lt"/>
                <a:cs typeface="+mn-lt"/>
              </a:rPr>
              <a:t>?</a:t>
            </a:r>
          </a:p>
          <a:p>
            <a:pPr>
              <a:spcBef>
                <a:spcPts val="0"/>
              </a:spcBef>
            </a:pPr>
            <a:endParaRPr lang="en-US" sz="2000" dirty="0">
              <a:ea typeface="+mn-lt"/>
              <a:cs typeface="+mn-lt"/>
            </a:endParaRPr>
          </a:p>
          <a:p>
            <a:endParaRPr lang="fi-FI" sz="2000" dirty="0">
              <a:cs typeface="Calibri"/>
            </a:endParaRPr>
          </a:p>
        </p:txBody>
      </p:sp>
      <p:sp>
        <p:nvSpPr>
          <p:cNvPr id="4" name="Alatunnisteen paikkamerkki 3">
            <a:extLst>
              <a:ext uri="{FF2B5EF4-FFF2-40B4-BE49-F238E27FC236}">
                <a16:creationId xmlns:a16="http://schemas.microsoft.com/office/drawing/2014/main" id="{B39B4BCE-50A6-6E0C-ADD2-D8F6DE6B0807}"/>
              </a:ext>
            </a:extLst>
          </p:cNvPr>
          <p:cNvSpPr>
            <a:spLocks noGrp="1"/>
          </p:cNvSpPr>
          <p:nvPr>
            <p:ph type="ftr" sz="quarter" idx="11"/>
          </p:nvPr>
        </p:nvSpPr>
        <p:spPr/>
        <p:txBody>
          <a:bodyPr/>
          <a:lstStyle/>
          <a:p>
            <a:r>
              <a:rPr lang="fi-FI"/>
              <a:t>Suomen Ekumeenisen Neuvoston Kasvatusasioiden jaosto</a:t>
            </a:r>
          </a:p>
        </p:txBody>
      </p:sp>
    </p:spTree>
    <p:extLst>
      <p:ext uri="{BB962C8B-B14F-4D97-AF65-F5344CB8AC3E}">
        <p14:creationId xmlns:p14="http://schemas.microsoft.com/office/powerpoint/2010/main" val="39136254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äkymä alttarille, jossa pyhien kuvat on peitetty tummalla liinalla.">
            <a:extLst>
              <a:ext uri="{FF2B5EF4-FFF2-40B4-BE49-F238E27FC236}">
                <a16:creationId xmlns:a16="http://schemas.microsoft.com/office/drawing/2014/main" id="{EA98CBAB-A7FA-0B25-CA3C-6042BD664A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380" b="18427"/>
          <a:stretch/>
        </p:blipFill>
        <p:spPr bwMode="auto">
          <a:xfrm>
            <a:off x="2473290" y="-171315"/>
            <a:ext cx="9718710" cy="68927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793D45FB-275F-4941-9F21-8E095637B096}"/>
              </a:ext>
            </a:extLst>
          </p:cNvPr>
          <p:cNvSpPr>
            <a:spLocks noGrp="1"/>
          </p:cNvSpPr>
          <p:nvPr>
            <p:ph type="title"/>
          </p:nvPr>
        </p:nvSpPr>
        <p:spPr>
          <a:xfrm>
            <a:off x="228600" y="365125"/>
            <a:ext cx="5347252" cy="1899912"/>
          </a:xfrm>
        </p:spPr>
        <p:txBody>
          <a:bodyPr>
            <a:normAutofit/>
          </a:bodyPr>
          <a:lstStyle/>
          <a:p>
            <a:r>
              <a:rPr lang="fi-FI" sz="4000" b="1" dirty="0">
                <a:latin typeface="Algerian" panose="04020705040A02060702" pitchFamily="82" charset="0"/>
                <a:cs typeface="Calibri Light"/>
              </a:rPr>
              <a:t>Maanantai, tiistai ja keskiviikko </a:t>
            </a:r>
            <a:endParaRPr lang="fi-FI" sz="4000" dirty="0"/>
          </a:p>
        </p:txBody>
      </p:sp>
      <p:sp>
        <p:nvSpPr>
          <p:cNvPr id="3" name="Sisällön paikkamerkki 2">
            <a:extLst>
              <a:ext uri="{FF2B5EF4-FFF2-40B4-BE49-F238E27FC236}">
                <a16:creationId xmlns:a16="http://schemas.microsoft.com/office/drawing/2014/main" id="{41A48D92-D7DA-4FF1-AF85-6090B43485AD}"/>
              </a:ext>
            </a:extLst>
          </p:cNvPr>
          <p:cNvSpPr>
            <a:spLocks noGrp="1"/>
          </p:cNvSpPr>
          <p:nvPr>
            <p:ph idx="1"/>
          </p:nvPr>
        </p:nvSpPr>
        <p:spPr>
          <a:xfrm>
            <a:off x="228600" y="2278683"/>
            <a:ext cx="4431791" cy="4442791"/>
          </a:xfrm>
        </p:spPr>
        <p:txBody>
          <a:bodyPr>
            <a:normAutofit lnSpcReduction="10000"/>
          </a:bodyPr>
          <a:lstStyle/>
          <a:p>
            <a:r>
              <a:rPr lang="fi-FI" sz="2400" dirty="0"/>
              <a:t>Katolilaiset kutsuvat palmusunnuntain jälkeistä viikkoa pyhäksi viikoksi.</a:t>
            </a:r>
          </a:p>
          <a:p>
            <a:r>
              <a:rPr lang="fi-FI" sz="2400" dirty="0"/>
              <a:t>Ortodoksit kutsuvat viikkoa suureksi viikoksi.</a:t>
            </a:r>
          </a:p>
          <a:p>
            <a:r>
              <a:rPr lang="fi-FI" sz="2400" dirty="0"/>
              <a:t>Luterilaiset kutsuvat viikkoa hiljaiseksi viikoksi. </a:t>
            </a:r>
          </a:p>
          <a:p>
            <a:r>
              <a:rPr lang="fi-FI" sz="2400" dirty="0"/>
              <a:t>Katolilaiset kertaavat Jeesuksen opetuksia sekä peittävät pyhien kuvat tummalla liinalla, joka poistetaan myöhemmin pääsiäisenä ylösnousemuksen merkiksi. </a:t>
            </a:r>
          </a:p>
          <a:p>
            <a:endParaRPr lang="fi-FI" sz="1700" dirty="0"/>
          </a:p>
        </p:txBody>
      </p:sp>
      <p:sp>
        <p:nvSpPr>
          <p:cNvPr id="4" name="Alatunnisteen paikkamerkki 3">
            <a:extLst>
              <a:ext uri="{FF2B5EF4-FFF2-40B4-BE49-F238E27FC236}">
                <a16:creationId xmlns:a16="http://schemas.microsoft.com/office/drawing/2014/main" id="{1EFDA558-B36F-E86E-D4B9-B9ED41585B58}"/>
              </a:ext>
            </a:extLst>
          </p:cNvPr>
          <p:cNvSpPr>
            <a:spLocks noGrp="1"/>
          </p:cNvSpPr>
          <p:nvPr>
            <p:ph type="ftr" sz="quarter" idx="11"/>
          </p:nvPr>
        </p:nvSpPr>
        <p:spPr>
          <a:xfrm>
            <a:off x="4038600" y="6356350"/>
            <a:ext cx="4114800" cy="365125"/>
          </a:xfrm>
        </p:spPr>
        <p:txBody>
          <a:bodyPr>
            <a:normAutofit/>
          </a:bodyPr>
          <a:lstStyle/>
          <a:p>
            <a:pPr>
              <a:spcAft>
                <a:spcPts val="600"/>
              </a:spcAft>
            </a:pPr>
            <a:r>
              <a:rPr lang="fi-FI">
                <a:solidFill>
                  <a:srgbClr val="FFFFFF"/>
                </a:solidFill>
              </a:rPr>
              <a:t>Suomen Ekumeenisen Neuvoston Kasvatusasioiden jaosto</a:t>
            </a:r>
          </a:p>
        </p:txBody>
      </p:sp>
    </p:spTree>
    <p:extLst>
      <p:ext uri="{BB962C8B-B14F-4D97-AF65-F5344CB8AC3E}">
        <p14:creationId xmlns:p14="http://schemas.microsoft.com/office/powerpoint/2010/main" val="39734591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3E04C38-59C5-23A6-167E-5DB06FC6B9F8}"/>
              </a:ext>
            </a:extLst>
          </p:cNvPr>
          <p:cNvSpPr>
            <a:spLocks noGrp="1"/>
          </p:cNvSpPr>
          <p:nvPr>
            <p:ph type="title"/>
          </p:nvPr>
        </p:nvSpPr>
        <p:spPr>
          <a:xfrm>
            <a:off x="129209" y="133808"/>
            <a:ext cx="7567740" cy="1938076"/>
          </a:xfrm>
        </p:spPr>
        <p:txBody>
          <a:bodyPr>
            <a:normAutofit/>
          </a:bodyPr>
          <a:lstStyle/>
          <a:p>
            <a:br>
              <a:rPr lang="fi-FI" sz="3600" dirty="0">
                <a:ea typeface="+mj-lt"/>
                <a:cs typeface="+mj-lt"/>
              </a:rPr>
            </a:br>
            <a:r>
              <a:rPr lang="fi-FI" sz="3600" b="1" dirty="0">
                <a:latin typeface="Algerian" panose="04020705040A02060702" pitchFamily="82" charset="0"/>
                <a:ea typeface="+mj-lt"/>
                <a:cs typeface="Calibri Light"/>
              </a:rPr>
              <a:t>Suuri </a:t>
            </a:r>
            <a:r>
              <a:rPr lang="fi-FI" sz="3600" b="1" dirty="0">
                <a:latin typeface="Algerian" panose="04020705040A02060702" pitchFamily="82" charset="0"/>
                <a:cs typeface="Calibri Light"/>
              </a:rPr>
              <a:t>keskiviikko </a:t>
            </a:r>
            <a:br>
              <a:rPr lang="fi-FI" sz="2400" dirty="0">
                <a:ea typeface="+mj-lt"/>
                <a:cs typeface="+mj-lt"/>
              </a:rPr>
            </a:br>
            <a:r>
              <a:rPr lang="fi-FI" sz="2800" dirty="0">
                <a:ea typeface="+mj-lt"/>
                <a:cs typeface="+mj-lt"/>
              </a:rPr>
              <a:t>Juudas kavaltaa Jeesuksen</a:t>
            </a:r>
            <a:br>
              <a:rPr lang="fi-FI" sz="2400" dirty="0">
                <a:ea typeface="+mj-lt"/>
                <a:cs typeface="+mj-lt"/>
              </a:rPr>
            </a:br>
            <a:endParaRPr lang="fi-FI" sz="2400" dirty="0">
              <a:cs typeface="Calibri Light"/>
            </a:endParaRPr>
          </a:p>
        </p:txBody>
      </p:sp>
      <p:sp>
        <p:nvSpPr>
          <p:cNvPr id="3" name="Sisällön paikkamerkki 2">
            <a:extLst>
              <a:ext uri="{FF2B5EF4-FFF2-40B4-BE49-F238E27FC236}">
                <a16:creationId xmlns:a16="http://schemas.microsoft.com/office/drawing/2014/main" id="{30E72619-038E-8387-70B0-6F0A258A5807}"/>
              </a:ext>
            </a:extLst>
          </p:cNvPr>
          <p:cNvSpPr>
            <a:spLocks noGrp="1"/>
          </p:cNvSpPr>
          <p:nvPr>
            <p:ph idx="1"/>
          </p:nvPr>
        </p:nvSpPr>
        <p:spPr>
          <a:xfrm>
            <a:off x="142244" y="1847180"/>
            <a:ext cx="5165252" cy="3694373"/>
          </a:xfrm>
        </p:spPr>
        <p:txBody>
          <a:bodyPr vert="horz" lIns="91440" tIns="45720" rIns="91440" bIns="45720" rtlCol="0">
            <a:noAutofit/>
          </a:bodyPr>
          <a:lstStyle/>
          <a:p>
            <a:endParaRPr lang="fi-FI" sz="2000" dirty="0">
              <a:latin typeface="Calibri Light"/>
              <a:cs typeface="Calibri Light"/>
            </a:endParaRPr>
          </a:p>
          <a:p>
            <a:r>
              <a:rPr lang="fi-FI" sz="2000" dirty="0">
                <a:cs typeface="Calibri Light"/>
              </a:rPr>
              <a:t>Opetuslapsi Juudas sopi, että hän auttaa ylipappeja vangitsemaan Jeesuksen ja sai siitä 30 hopearahaa palkkioksi. </a:t>
            </a:r>
          </a:p>
          <a:p>
            <a:r>
              <a:rPr lang="fi-FI" sz="2000" dirty="0">
                <a:cs typeface="Calibri Light"/>
              </a:rPr>
              <a:t>Tämän jälkeen Juudas etsi tilaisuutta toteuttaa suunnitelma.</a:t>
            </a:r>
          </a:p>
          <a:p>
            <a:pPr marL="0" indent="0">
              <a:buNone/>
            </a:pPr>
            <a:endParaRPr lang="fi-FI" sz="2000" dirty="0">
              <a:cs typeface="Calibri Light"/>
            </a:endParaRPr>
          </a:p>
          <a:p>
            <a:r>
              <a:rPr lang="fi-FI" sz="2000" dirty="0">
                <a:ea typeface="Calibri" panose="020F0502020204030204" pitchFamily="34" charset="0"/>
                <a:cs typeface="Times New Roman" panose="02020603050405020304" pitchFamily="18" charset="0"/>
              </a:rPr>
              <a:t>Suurena keskiviikkona ortodoksisissa k</a:t>
            </a:r>
            <a:r>
              <a:rPr lang="fi-FI" sz="2000" dirty="0">
                <a:effectLst/>
                <a:ea typeface="Calibri" panose="020F0502020204030204" pitchFamily="34" charset="0"/>
                <a:cs typeface="Times New Roman" panose="02020603050405020304" pitchFamily="18" charset="0"/>
              </a:rPr>
              <a:t>irkoissa toimitetaan yleinen sairaanvoitelu.</a:t>
            </a:r>
            <a:endParaRPr lang="fi-FI" sz="2000" dirty="0">
              <a:latin typeface="Calibri Light"/>
              <a:cs typeface="Calibri Light"/>
            </a:endParaRPr>
          </a:p>
          <a:p>
            <a:endParaRPr lang="fi-FI" sz="2000" dirty="0">
              <a:latin typeface="Calibri Light"/>
              <a:cs typeface="Calibri Light"/>
            </a:endParaRPr>
          </a:p>
          <a:p>
            <a:r>
              <a:rPr lang="fi-FI" sz="2000" dirty="0">
                <a:cs typeface="Calibri Light"/>
              </a:rPr>
              <a:t>Tehtävä: Ota selvää, minkä arvoinen 30 hopearahaa oli tuohon aikaan?</a:t>
            </a:r>
          </a:p>
        </p:txBody>
      </p:sp>
      <p:pic>
        <p:nvPicPr>
          <p:cNvPr id="1026" name="Picture 2" descr="Patsas jossa Juudas suutelee Jeesusta poskelle kavaltaakseen hänet.">
            <a:extLst>
              <a:ext uri="{FF2B5EF4-FFF2-40B4-BE49-F238E27FC236}">
                <a16:creationId xmlns:a16="http://schemas.microsoft.com/office/drawing/2014/main" id="{0F217F8B-8983-445E-781D-4973396AAF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87" r="-1" b="44901"/>
          <a:stretch/>
        </p:blipFill>
        <p:spPr bwMode="auto">
          <a:xfrm>
            <a:off x="5307496" y="-4"/>
            <a:ext cx="688450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Kukkaro, josta on levinnyt pöydälle hopearahoja.">
            <a:extLst>
              <a:ext uri="{FF2B5EF4-FFF2-40B4-BE49-F238E27FC236}">
                <a16:creationId xmlns:a16="http://schemas.microsoft.com/office/drawing/2014/main" id="{075084B5-E75D-D1E2-B036-8880093B6A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7638"/>
          <a:stretch/>
        </p:blipFill>
        <p:spPr bwMode="auto">
          <a:xfrm>
            <a:off x="5320531" y="3748662"/>
            <a:ext cx="7027665"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
        <p:nvSpPr>
          <p:cNvPr id="4" name="Alatunnisteen paikkamerkki 3">
            <a:extLst>
              <a:ext uri="{FF2B5EF4-FFF2-40B4-BE49-F238E27FC236}">
                <a16:creationId xmlns:a16="http://schemas.microsoft.com/office/drawing/2014/main" id="{B6B4EA80-CC63-61F6-DCF5-CD34A8C521A2}"/>
              </a:ext>
            </a:extLst>
          </p:cNvPr>
          <p:cNvSpPr>
            <a:spLocks noGrp="1"/>
          </p:cNvSpPr>
          <p:nvPr>
            <p:ph type="ftr" sz="quarter" idx="11"/>
          </p:nvPr>
        </p:nvSpPr>
        <p:spPr/>
        <p:txBody>
          <a:bodyPr/>
          <a:lstStyle/>
          <a:p>
            <a:r>
              <a:rPr lang="fi-FI"/>
              <a:t>Suomen Ekumeenisen Neuvoston Kasvatusasioiden jaosto</a:t>
            </a:r>
          </a:p>
        </p:txBody>
      </p:sp>
    </p:spTree>
    <p:extLst>
      <p:ext uri="{BB962C8B-B14F-4D97-AF65-F5344CB8AC3E}">
        <p14:creationId xmlns:p14="http://schemas.microsoft.com/office/powerpoint/2010/main" val="40336136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Kuva 4" descr="Maalaus viimeiseltä ehtoolliselta, jossa Jeesus ja opetuslapset istuvat pöydän ääressä aterialla.">
            <a:extLst>
              <a:ext uri="{FF2B5EF4-FFF2-40B4-BE49-F238E27FC236}">
                <a16:creationId xmlns:a16="http://schemas.microsoft.com/office/drawing/2014/main" id="{74C3AA8C-8910-42A9-927C-658A54FAC1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4" t="9091" r="13724"/>
          <a:stretch/>
        </p:blipFill>
        <p:spPr>
          <a:xfrm>
            <a:off x="5339186" y="-75578"/>
            <a:ext cx="6942267" cy="6933578"/>
          </a:xfrm>
          <a:prstGeom prst="rect">
            <a:avLst/>
          </a:prstGeom>
        </p:spPr>
      </p:pic>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isällön paikkamerkki 2">
            <a:extLst>
              <a:ext uri="{FF2B5EF4-FFF2-40B4-BE49-F238E27FC236}">
                <a16:creationId xmlns:a16="http://schemas.microsoft.com/office/drawing/2014/main" id="{495B3CCA-4AFF-CC5E-090F-13011D51A8BB}"/>
              </a:ext>
            </a:extLst>
          </p:cNvPr>
          <p:cNvSpPr>
            <a:spLocks noGrp="1"/>
          </p:cNvSpPr>
          <p:nvPr>
            <p:ph idx="1"/>
          </p:nvPr>
        </p:nvSpPr>
        <p:spPr>
          <a:xfrm>
            <a:off x="89453" y="2114423"/>
            <a:ext cx="5031188" cy="4607052"/>
          </a:xfrm>
        </p:spPr>
        <p:txBody>
          <a:bodyPr vert="horz" lIns="91440" tIns="45720" rIns="91440" bIns="45720" rtlCol="0" anchor="t">
            <a:normAutofit/>
          </a:bodyPr>
          <a:lstStyle/>
          <a:p>
            <a:r>
              <a:rPr lang="fi-FI" sz="2000" dirty="0">
                <a:cs typeface="Calibri"/>
              </a:rPr>
              <a:t>Jeesus ja opetuslapset söivät viimeistä kertaa yhdessä. Ennen ateriaa Jeesus pesi opetuslastensa jalat, mikä oli palvelijan tehtävä. Jeesus antoi esimerkin, että kaikki ovat yhtä tärkeitä ja että kaikkia pitää kohdella ystävällisesti.</a:t>
            </a:r>
            <a:endParaRPr lang="fi-FI" sz="2000" dirty="0">
              <a:ea typeface="+mn-lt"/>
              <a:cs typeface="+mn-lt"/>
            </a:endParaRPr>
          </a:p>
          <a:p>
            <a:r>
              <a:rPr lang="fi-FI" sz="2000" dirty="0">
                <a:cs typeface="Calibri"/>
              </a:rPr>
              <a:t>Aterian aikana Jeesus mursi leivän ja jakoi viinin, ja käski seuraajiaan tekemään näin hänen muistokseen. </a:t>
            </a:r>
            <a:endParaRPr lang="fi-FI" sz="2000" dirty="0"/>
          </a:p>
          <a:p>
            <a:r>
              <a:rPr lang="fi-FI" sz="2000" dirty="0">
                <a:cs typeface="Calibri"/>
              </a:rPr>
              <a:t>Aterian Jälkeen Jeesus rukoili Getsemanessa, josta sotilaat Juudaksen johdolla vangitsivat hänet</a:t>
            </a:r>
          </a:p>
          <a:p>
            <a:r>
              <a:rPr lang="fi-FI" sz="2000" dirty="0">
                <a:cs typeface="Calibri"/>
              </a:rPr>
              <a:t>Interaktiivinen kuva Da Vincin ”viimeinen ehtoollinen” -taulusta: </a:t>
            </a:r>
            <a:r>
              <a:rPr lang="fi-FI" sz="1400" dirty="0">
                <a:cs typeface="Calibri"/>
                <a:hlinkClick r:id="rId4"/>
              </a:rPr>
              <a:t>www.thinglink.com/scene</a:t>
            </a:r>
            <a:endParaRPr lang="fi-FI" sz="1400" dirty="0">
              <a:cs typeface="Calibri"/>
            </a:endParaRPr>
          </a:p>
          <a:p>
            <a:endParaRPr lang="fi-FI" sz="1200" dirty="0">
              <a:cs typeface="Calibri"/>
            </a:endParaRPr>
          </a:p>
        </p:txBody>
      </p:sp>
      <p:sp>
        <p:nvSpPr>
          <p:cNvPr id="4" name="Alatunnisteen paikkamerkki 3">
            <a:extLst>
              <a:ext uri="{FF2B5EF4-FFF2-40B4-BE49-F238E27FC236}">
                <a16:creationId xmlns:a16="http://schemas.microsoft.com/office/drawing/2014/main" id="{8AF29CF4-C9E7-75D3-5670-D0CD043C02A3}"/>
              </a:ext>
            </a:extLst>
          </p:cNvPr>
          <p:cNvSpPr>
            <a:spLocks noGrp="1"/>
          </p:cNvSpPr>
          <p:nvPr>
            <p:ph type="ftr" sz="quarter" idx="11"/>
          </p:nvPr>
        </p:nvSpPr>
        <p:spPr>
          <a:xfrm>
            <a:off x="114300" y="6419850"/>
            <a:ext cx="4114800" cy="365125"/>
          </a:xfrm>
        </p:spPr>
        <p:txBody>
          <a:bodyPr/>
          <a:lstStyle/>
          <a:p>
            <a:r>
              <a:rPr lang="fi-FI" dirty="0"/>
              <a:t>Suomen Ekumeenisen Neuvoston Kasvatusasioiden jaosto</a:t>
            </a:r>
          </a:p>
        </p:txBody>
      </p:sp>
      <p:sp>
        <p:nvSpPr>
          <p:cNvPr id="8" name="Otsikko 1">
            <a:extLst>
              <a:ext uri="{FF2B5EF4-FFF2-40B4-BE49-F238E27FC236}">
                <a16:creationId xmlns:a16="http://schemas.microsoft.com/office/drawing/2014/main" id="{13598B18-B9DB-B05B-56A6-3E875D7E32A8}"/>
              </a:ext>
            </a:extLst>
          </p:cNvPr>
          <p:cNvSpPr>
            <a:spLocks noGrp="1"/>
          </p:cNvSpPr>
          <p:nvPr>
            <p:ph type="title"/>
          </p:nvPr>
        </p:nvSpPr>
        <p:spPr>
          <a:xfrm>
            <a:off x="424815" y="365125"/>
            <a:ext cx="4695826" cy="1673720"/>
          </a:xfrm>
        </p:spPr>
        <p:txBody>
          <a:bodyPr>
            <a:normAutofit/>
          </a:bodyPr>
          <a:lstStyle/>
          <a:p>
            <a:r>
              <a:rPr lang="fi-FI" sz="3200" b="1" dirty="0">
                <a:latin typeface="Algerian" panose="04020705040A02060702" pitchFamily="82" charset="0"/>
                <a:ea typeface="+mj-lt"/>
                <a:cs typeface="Calibri Light"/>
              </a:rPr>
              <a:t>Kiirastorstai </a:t>
            </a:r>
            <a:br>
              <a:rPr lang="fi-FI" sz="3200" b="1" dirty="0">
                <a:latin typeface="Algerian" panose="04020705040A02060702" pitchFamily="82" charset="0"/>
                <a:ea typeface="+mj-lt"/>
                <a:cs typeface="Calibri Light"/>
              </a:rPr>
            </a:br>
            <a:r>
              <a:rPr lang="fi-FI" sz="2700" b="1" dirty="0">
                <a:latin typeface="Algerian" panose="04020705040A02060702" pitchFamily="82" charset="0"/>
                <a:ea typeface="+mj-lt"/>
                <a:cs typeface="Calibri Light"/>
              </a:rPr>
              <a:t>Suuri torstai </a:t>
            </a:r>
            <a:r>
              <a:rPr lang="fi-FI" sz="2000" b="1" dirty="0">
                <a:latin typeface="Algerian" panose="04020705040A02060702" pitchFamily="82" charset="0"/>
                <a:ea typeface="+mj-lt"/>
                <a:cs typeface="Calibri Light"/>
              </a:rPr>
              <a:t>(ort.) 1/2</a:t>
            </a:r>
            <a:br>
              <a:rPr lang="fi-FI" sz="3100" dirty="0">
                <a:cs typeface="Calibri Light"/>
              </a:rPr>
            </a:br>
            <a:r>
              <a:rPr lang="fi-FI" sz="2800" dirty="0">
                <a:cs typeface="Calibri Light"/>
              </a:rPr>
              <a:t>Viimeinen ateria</a:t>
            </a:r>
            <a:br>
              <a:rPr lang="fi-FI" sz="3100" dirty="0">
                <a:cs typeface="Calibri Light"/>
              </a:rPr>
            </a:br>
            <a:r>
              <a:rPr lang="fi-FI" sz="1800" b="1" dirty="0">
                <a:cs typeface="Calibri Light"/>
              </a:rPr>
              <a:t>esimerkkejä kirkkojen perinteistä</a:t>
            </a:r>
            <a:endParaRPr lang="fi-FI" sz="1800" b="1" dirty="0"/>
          </a:p>
        </p:txBody>
      </p:sp>
      <p:sp>
        <p:nvSpPr>
          <p:cNvPr id="6" name="Tekstiruutu 5">
            <a:extLst>
              <a:ext uri="{FF2B5EF4-FFF2-40B4-BE49-F238E27FC236}">
                <a16:creationId xmlns:a16="http://schemas.microsoft.com/office/drawing/2014/main" id="{D357B37F-0C71-41FF-BA04-783363A58842}"/>
              </a:ext>
            </a:extLst>
          </p:cNvPr>
          <p:cNvSpPr txBox="1"/>
          <p:nvPr/>
        </p:nvSpPr>
        <p:spPr>
          <a:xfrm>
            <a:off x="7546041" y="6050518"/>
            <a:ext cx="2257798" cy="369332"/>
          </a:xfrm>
          <a:prstGeom prst="rect">
            <a:avLst/>
          </a:prstGeom>
          <a:noFill/>
        </p:spPr>
        <p:txBody>
          <a:bodyPr wrap="none" rtlCol="0">
            <a:spAutoFit/>
          </a:bodyPr>
          <a:lstStyle/>
          <a:p>
            <a:r>
              <a:rPr lang="fi-FI" dirty="0">
                <a:hlinkClick r:id="rId4"/>
              </a:rPr>
              <a:t>Viimeinen ehtoollinen</a:t>
            </a:r>
            <a:endParaRPr lang="fi-FI" dirty="0"/>
          </a:p>
        </p:txBody>
      </p:sp>
    </p:spTree>
    <p:extLst>
      <p:ext uri="{BB962C8B-B14F-4D97-AF65-F5344CB8AC3E}">
        <p14:creationId xmlns:p14="http://schemas.microsoft.com/office/powerpoint/2010/main" val="1541489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6" name="Rectangle 20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D6AC68C-4AF7-6328-0C69-572F1E23A848}"/>
              </a:ext>
            </a:extLst>
          </p:cNvPr>
          <p:cNvSpPr>
            <a:spLocks noGrp="1"/>
          </p:cNvSpPr>
          <p:nvPr>
            <p:ph type="title"/>
          </p:nvPr>
        </p:nvSpPr>
        <p:spPr>
          <a:xfrm>
            <a:off x="7159755" y="136526"/>
            <a:ext cx="5029196" cy="1287392"/>
          </a:xfrm>
        </p:spPr>
        <p:txBody>
          <a:bodyPr>
            <a:normAutofit fontScale="90000"/>
          </a:bodyPr>
          <a:lstStyle/>
          <a:p>
            <a:r>
              <a:rPr lang="fi-FI" sz="3200" b="1" dirty="0">
                <a:latin typeface="Algerian" panose="04020705040A02060702" pitchFamily="82" charset="0"/>
                <a:ea typeface="+mj-lt"/>
                <a:cs typeface="Calibri Light"/>
              </a:rPr>
              <a:t>Kiirastorstai </a:t>
            </a:r>
            <a:br>
              <a:rPr lang="fi-FI" sz="3200" b="1" dirty="0">
                <a:latin typeface="Algerian" panose="04020705040A02060702" pitchFamily="82" charset="0"/>
                <a:ea typeface="+mj-lt"/>
                <a:cs typeface="Calibri Light"/>
              </a:rPr>
            </a:br>
            <a:r>
              <a:rPr lang="fi-FI" sz="2700" b="1" dirty="0">
                <a:latin typeface="Algerian" panose="04020705040A02060702" pitchFamily="82" charset="0"/>
                <a:ea typeface="+mj-lt"/>
                <a:cs typeface="Calibri Light"/>
              </a:rPr>
              <a:t>Suuri torstai </a:t>
            </a:r>
            <a:r>
              <a:rPr lang="fi-FI" sz="2000" b="1" dirty="0">
                <a:latin typeface="Algerian" panose="04020705040A02060702" pitchFamily="82" charset="0"/>
                <a:ea typeface="+mj-lt"/>
                <a:cs typeface="Calibri Light"/>
              </a:rPr>
              <a:t>(ort.) 2/2</a:t>
            </a:r>
            <a:br>
              <a:rPr lang="fi-FI" sz="3100" dirty="0">
                <a:cs typeface="Calibri Light"/>
              </a:rPr>
            </a:br>
            <a:r>
              <a:rPr lang="fi-FI" sz="2800" dirty="0">
                <a:cs typeface="Calibri Light"/>
              </a:rPr>
              <a:t>Viimeinen ateria</a:t>
            </a:r>
            <a:br>
              <a:rPr lang="fi-FI" sz="3100" dirty="0">
                <a:cs typeface="Calibri Light"/>
              </a:rPr>
            </a:br>
            <a:r>
              <a:rPr lang="fi-FI" sz="1800" b="1" dirty="0">
                <a:cs typeface="Calibri Light"/>
              </a:rPr>
              <a:t>esimerkkejä kirkkojen perinteistä</a:t>
            </a:r>
            <a:endParaRPr lang="fi-FI" sz="1800" b="1" dirty="0"/>
          </a:p>
        </p:txBody>
      </p:sp>
      <p:pic>
        <p:nvPicPr>
          <p:cNvPr id="2050" name="Picture 2" descr="Lasimaalaus jossa mies pesee toisen jalat ruokapöydän ääressä,">
            <a:extLst>
              <a:ext uri="{FF2B5EF4-FFF2-40B4-BE49-F238E27FC236}">
                <a16:creationId xmlns:a16="http://schemas.microsoft.com/office/drawing/2014/main" id="{B2E5CC7E-CF2F-AA57-529F-F0BB77F006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71" r="12071"/>
          <a:stretch/>
        </p:blipFill>
        <p:spPr bwMode="auto">
          <a:xfrm>
            <a:off x="1" y="10"/>
            <a:ext cx="693639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Sisällön paikkamerkki 2">
            <a:extLst>
              <a:ext uri="{FF2B5EF4-FFF2-40B4-BE49-F238E27FC236}">
                <a16:creationId xmlns:a16="http://schemas.microsoft.com/office/drawing/2014/main" id="{495B3CCA-4AFF-CC5E-090F-13011D51A8BB}"/>
              </a:ext>
            </a:extLst>
          </p:cNvPr>
          <p:cNvSpPr>
            <a:spLocks noGrp="1"/>
          </p:cNvSpPr>
          <p:nvPr>
            <p:ph idx="1"/>
          </p:nvPr>
        </p:nvSpPr>
        <p:spPr>
          <a:xfrm>
            <a:off x="7159755" y="1659836"/>
            <a:ext cx="4916288" cy="5061640"/>
          </a:xfrm>
        </p:spPr>
        <p:txBody>
          <a:bodyPr vert="horz" lIns="91440" tIns="45720" rIns="91440" bIns="45720" rtlCol="0">
            <a:normAutofit fontScale="92500" lnSpcReduction="20000"/>
          </a:bodyPr>
          <a:lstStyle/>
          <a:p>
            <a:pPr marL="0" indent="0">
              <a:buNone/>
            </a:pPr>
            <a:r>
              <a:rPr lang="fi-FI" sz="1700" b="1" dirty="0">
                <a:ea typeface="+mn-lt"/>
                <a:cs typeface="+mn-lt"/>
              </a:rPr>
              <a:t>Ortodoksit</a:t>
            </a:r>
          </a:p>
          <a:p>
            <a:r>
              <a:rPr lang="fi-FI" sz="1700" dirty="0">
                <a:ea typeface="+mn-lt"/>
                <a:cs typeface="+mn-lt"/>
              </a:rPr>
              <a:t>Kananmunien värjääminen punaiseksi pääsiäisyötä varten </a:t>
            </a:r>
          </a:p>
          <a:p>
            <a:r>
              <a:rPr lang="fi-FI" sz="1700" dirty="0">
                <a:ea typeface="+mn-lt"/>
                <a:cs typeface="+mn-lt"/>
              </a:rPr>
              <a:t>Piispa pesee 12 papistoon kuuluvan jalat</a:t>
            </a:r>
          </a:p>
          <a:p>
            <a:pPr marL="0" indent="0">
              <a:buNone/>
            </a:pPr>
            <a:r>
              <a:rPr lang="fi-FI" sz="1700" b="1" dirty="0">
                <a:ea typeface="+mn-lt"/>
                <a:cs typeface="+mn-lt"/>
              </a:rPr>
              <a:t>Katoliset</a:t>
            </a:r>
          </a:p>
          <a:p>
            <a:r>
              <a:rPr lang="fi-FI" sz="1700" dirty="0">
                <a:ea typeface="+mn-lt"/>
                <a:cs typeface="+mn-lt"/>
              </a:rPr>
              <a:t>Kat. Piispa ja papisto pesevät 12 miehen jalat. Myös koko katolisen kirkon johtaja, paavi, pesee 12 miehen jalat.</a:t>
            </a:r>
          </a:p>
          <a:p>
            <a:pPr marL="0" indent="0">
              <a:buNone/>
            </a:pPr>
            <a:r>
              <a:rPr lang="fi-FI" sz="1700" b="1" dirty="0">
                <a:cs typeface="Calibri"/>
              </a:rPr>
              <a:t>Luterilaiset</a:t>
            </a:r>
          </a:p>
          <a:p>
            <a:r>
              <a:rPr lang="fi-FI" sz="1700" dirty="0">
                <a:cs typeface="Calibri"/>
              </a:rPr>
              <a:t>Kirkon riisuminen tekstiileistä ja kukista sekä alttarin peittäminen tummalla vaatteella</a:t>
            </a:r>
          </a:p>
          <a:p>
            <a:pPr marL="0" indent="0">
              <a:buNone/>
            </a:pPr>
            <a:r>
              <a:rPr lang="fi-FI" sz="1700" b="1" dirty="0">
                <a:cs typeface="Calibri"/>
              </a:rPr>
              <a:t>Pelastusarmeija</a:t>
            </a:r>
          </a:p>
          <a:p>
            <a:r>
              <a:rPr lang="fi-FI" sz="1700" dirty="0">
                <a:cs typeface="Calibri"/>
              </a:rPr>
              <a:t>Pelastusarmeijassa ateriayhteys on tärkeä ja ajatellaan, että Jeesus on mukana jokaisella aterialla, jossa hänet otetaan vastaan ja jossa häntä kunnioitetaan. Erillistä ehtoollista ei Pelastusarmeijassa vietetä.</a:t>
            </a:r>
          </a:p>
          <a:p>
            <a:r>
              <a:rPr lang="fi-FI" sz="1700" dirty="0">
                <a:ea typeface="Calibri" panose="020F0502020204030204" pitchFamily="34" charset="0"/>
                <a:cs typeface="Times New Roman" panose="02020603050405020304" pitchFamily="18" charset="0"/>
              </a:rPr>
              <a:t>R</a:t>
            </a:r>
            <a:r>
              <a:rPr lang="fi-FI" sz="1700" dirty="0">
                <a:effectLst/>
                <a:ea typeface="Calibri" panose="020F0502020204030204" pitchFamily="34" charset="0"/>
                <a:cs typeface="Times New Roman" panose="02020603050405020304" pitchFamily="18" charset="0"/>
              </a:rPr>
              <a:t>akkausaterialla voidaan kutsua koko </a:t>
            </a:r>
            <a:r>
              <a:rPr lang="fi-FI" sz="1700" dirty="0">
                <a:ea typeface="Calibri" panose="020F0502020204030204" pitchFamily="34" charset="0"/>
                <a:cs typeface="Times New Roman" panose="02020603050405020304" pitchFamily="18" charset="0"/>
              </a:rPr>
              <a:t>paikallisseurakunnan eli osaston väki ja ruoka on yleensä vapaaehtoisvoimin yhdessä valmistettua. </a:t>
            </a:r>
            <a:r>
              <a:rPr lang="fi-FI" sz="1700" dirty="0">
                <a:effectLst/>
                <a:ea typeface="Calibri" panose="020F0502020204030204" pitchFamily="34" charset="0"/>
                <a:cs typeface="Times New Roman" panose="02020603050405020304" pitchFamily="18" charset="0"/>
              </a:rPr>
              <a:t>Kiirastorstai on perinteisin rakkausaterian viettämisen päivä. </a:t>
            </a:r>
          </a:p>
          <a:p>
            <a:endParaRPr lang="fi-FI" sz="1000" dirty="0">
              <a:cs typeface="Calibri"/>
            </a:endParaRPr>
          </a:p>
        </p:txBody>
      </p:sp>
      <p:sp>
        <p:nvSpPr>
          <p:cNvPr id="4" name="Alatunnisteen paikkamerkki 3">
            <a:extLst>
              <a:ext uri="{FF2B5EF4-FFF2-40B4-BE49-F238E27FC236}">
                <a16:creationId xmlns:a16="http://schemas.microsoft.com/office/drawing/2014/main" id="{D94CF64D-59C3-FA3A-2D0E-226BF2AB2C6C}"/>
              </a:ext>
            </a:extLst>
          </p:cNvPr>
          <p:cNvSpPr>
            <a:spLocks noGrp="1"/>
          </p:cNvSpPr>
          <p:nvPr>
            <p:ph type="ftr" sz="quarter" idx="11"/>
          </p:nvPr>
        </p:nvSpPr>
        <p:spPr>
          <a:xfrm>
            <a:off x="841248" y="6356350"/>
            <a:ext cx="4114800" cy="365125"/>
          </a:xfrm>
        </p:spPr>
        <p:txBody>
          <a:bodyPr>
            <a:normAutofit/>
          </a:bodyPr>
          <a:lstStyle/>
          <a:p>
            <a:pPr algn="l">
              <a:spcAft>
                <a:spcPts val="600"/>
              </a:spcAft>
            </a:pPr>
            <a:r>
              <a:rPr lang="fi-FI" dirty="0">
                <a:solidFill>
                  <a:srgbClr val="FFFFFF"/>
                </a:solidFill>
              </a:rPr>
              <a:t>Suomen Ekumeenisen Neuvoston Kasvatusasioiden jaosto</a:t>
            </a:r>
          </a:p>
        </p:txBody>
      </p:sp>
    </p:spTree>
    <p:extLst>
      <p:ext uri="{BB962C8B-B14F-4D97-AF65-F5344CB8AC3E}">
        <p14:creationId xmlns:p14="http://schemas.microsoft.com/office/powerpoint/2010/main" val="3458467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24404CE-620B-0273-F68A-DF812396696F}"/>
              </a:ext>
            </a:extLst>
          </p:cNvPr>
          <p:cNvSpPr>
            <a:spLocks noGrp="1"/>
          </p:cNvSpPr>
          <p:nvPr>
            <p:ph type="title"/>
          </p:nvPr>
        </p:nvSpPr>
        <p:spPr>
          <a:xfrm>
            <a:off x="4965430" y="629268"/>
            <a:ext cx="6586491" cy="1286160"/>
          </a:xfrm>
        </p:spPr>
        <p:txBody>
          <a:bodyPr anchor="b">
            <a:normAutofit fontScale="90000"/>
          </a:bodyPr>
          <a:lstStyle/>
          <a:p>
            <a:r>
              <a:rPr lang="fi-FI" sz="4100" b="1" dirty="0">
                <a:latin typeface="Algerian" panose="04020705040A02060702" pitchFamily="82" charset="0"/>
                <a:ea typeface="+mj-lt"/>
                <a:cs typeface="Calibri Light"/>
              </a:rPr>
              <a:t>Pitkäperjantai</a:t>
            </a:r>
            <a:br>
              <a:rPr lang="fi-FI" sz="4100" b="1" dirty="0">
                <a:latin typeface="Algerian" panose="04020705040A02060702" pitchFamily="82" charset="0"/>
                <a:ea typeface="+mj-lt"/>
                <a:cs typeface="Calibri Light"/>
              </a:rPr>
            </a:br>
            <a:r>
              <a:rPr lang="fi-FI" sz="2200" b="1" dirty="0">
                <a:latin typeface="Algerian" panose="04020705040A02060702" pitchFamily="82" charset="0"/>
                <a:ea typeface="+mj-lt"/>
                <a:cs typeface="Calibri Light"/>
              </a:rPr>
              <a:t>Suuri perjantai (ort.) 1/2</a:t>
            </a:r>
            <a:br>
              <a:rPr lang="fi-FI" sz="2200" b="1" dirty="0">
                <a:latin typeface="Algerian" panose="04020705040A02060702" pitchFamily="82" charset="0"/>
                <a:ea typeface="+mj-lt"/>
                <a:cs typeface="Calibri Light"/>
              </a:rPr>
            </a:br>
            <a:r>
              <a:rPr lang="fi-FI" sz="4100" dirty="0">
                <a:cs typeface="Calibri Light"/>
              </a:rPr>
              <a:t>Jeesuksen kuolema</a:t>
            </a:r>
            <a:endParaRPr lang="fi-FI" sz="4100" dirty="0"/>
          </a:p>
        </p:txBody>
      </p:sp>
      <p:sp>
        <p:nvSpPr>
          <p:cNvPr id="3" name="Sisällön paikkamerkki 2">
            <a:extLst>
              <a:ext uri="{FF2B5EF4-FFF2-40B4-BE49-F238E27FC236}">
                <a16:creationId xmlns:a16="http://schemas.microsoft.com/office/drawing/2014/main" id="{242AF7F9-E548-EC5B-4822-A7F69DAB08B2}"/>
              </a:ext>
            </a:extLst>
          </p:cNvPr>
          <p:cNvSpPr>
            <a:spLocks noGrp="1"/>
          </p:cNvSpPr>
          <p:nvPr>
            <p:ph idx="1"/>
          </p:nvPr>
        </p:nvSpPr>
        <p:spPr>
          <a:xfrm>
            <a:off x="4896465" y="2438400"/>
            <a:ext cx="6892412" cy="4227870"/>
          </a:xfrm>
        </p:spPr>
        <p:txBody>
          <a:bodyPr vert="horz" lIns="91440" tIns="45720" rIns="91440" bIns="45720" rtlCol="0">
            <a:normAutofit/>
          </a:bodyPr>
          <a:lstStyle/>
          <a:p>
            <a:r>
              <a:rPr lang="fi-FI" sz="1800" dirty="0">
                <a:cs typeface="Calibri"/>
              </a:rPr>
              <a:t>Roomalainen maaherra Pontius Pilatus tuomitsi Jeesuksen ristiinnaulittavaksi kansan vaatimuksesta</a:t>
            </a:r>
          </a:p>
          <a:p>
            <a:r>
              <a:rPr lang="fi-FI" sz="1800" dirty="0">
                <a:cs typeface="Calibri"/>
              </a:rPr>
              <a:t>Pilatus pesi kädet kansan edessä osoittaakseen, että ei ole vastuussa Jeesuksen tuomiosta</a:t>
            </a:r>
          </a:p>
          <a:p>
            <a:r>
              <a:rPr lang="fi-FI" sz="1800" dirty="0">
                <a:cs typeface="Calibri"/>
              </a:rPr>
              <a:t>Tuomion jälkeen Jeesus kantoi itse ristinsä Golgatalle </a:t>
            </a:r>
          </a:p>
          <a:p>
            <a:r>
              <a:rPr lang="fi-FI" sz="1800" dirty="0">
                <a:cs typeface="Calibri"/>
              </a:rPr>
              <a:t>Golgatalla Jeesus ristiinnaulittiin kahden ryövärin kanssa</a:t>
            </a:r>
          </a:p>
          <a:p>
            <a:r>
              <a:rPr lang="fi-FI" sz="1800" dirty="0">
                <a:cs typeface="Calibri"/>
              </a:rPr>
              <a:t>Toinen ryöväri pilkkasi Jeesusta ja toinen pyysi päästä taivaaseen, minkä Jeesus lupasi. </a:t>
            </a:r>
          </a:p>
          <a:p>
            <a:r>
              <a:rPr lang="fi-FI" sz="1800" dirty="0">
                <a:cs typeface="Calibri"/>
              </a:rPr>
              <a:t>Jeesuksen kuolemaa seurasi maanjäristykset ja auringon pimeneminen</a:t>
            </a:r>
          </a:p>
          <a:p>
            <a:r>
              <a:rPr lang="fi-FI" sz="1800" dirty="0">
                <a:cs typeface="Calibri"/>
              </a:rPr>
              <a:t>Jeesus haudattiin kallioluolaan, haudan suu peitettiin kivellä ja vartijat asetettiin vahtimaan hautaa.</a:t>
            </a:r>
          </a:p>
          <a:p>
            <a:endParaRPr lang="fi-FI" sz="1700" dirty="0">
              <a:cs typeface="Calibri"/>
            </a:endParaRPr>
          </a:p>
        </p:txBody>
      </p:sp>
      <p:pic>
        <p:nvPicPr>
          <p:cNvPr id="7" name="Kuva 6" descr="Kukilla koristettu puinen krusifiksi tien varrella auringonpaisteessa.">
            <a:extLst>
              <a:ext uri="{FF2B5EF4-FFF2-40B4-BE49-F238E27FC236}">
                <a16:creationId xmlns:a16="http://schemas.microsoft.com/office/drawing/2014/main" id="{7AF3750C-6859-4271-8E44-96EBFAC451B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662" r="21643"/>
          <a:stretch/>
        </p:blipFill>
        <p:spPr>
          <a:xfrm>
            <a:off x="20" y="10"/>
            <a:ext cx="4635571" cy="6857990"/>
          </a:xfrm>
          <a:prstGeom prst="rect">
            <a:avLst/>
          </a:prstGeom>
          <a:effectLst/>
        </p:spPr>
      </p:pic>
      <p:cxnSp>
        <p:nvCxnSpPr>
          <p:cNvPr id="23" name="Straight Connector 1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09C4DE"/>
            </a:solidFill>
          </a:ln>
        </p:spPr>
        <p:style>
          <a:lnRef idx="1">
            <a:schemeClr val="accent1"/>
          </a:lnRef>
          <a:fillRef idx="0">
            <a:schemeClr val="accent1"/>
          </a:fillRef>
          <a:effectRef idx="0">
            <a:schemeClr val="accent1"/>
          </a:effectRef>
          <a:fontRef idx="minor">
            <a:schemeClr val="tx1"/>
          </a:fontRef>
        </p:style>
      </p:cxnSp>
      <p:sp>
        <p:nvSpPr>
          <p:cNvPr id="4" name="Alatunnisteen paikkamerkki 3">
            <a:extLst>
              <a:ext uri="{FF2B5EF4-FFF2-40B4-BE49-F238E27FC236}">
                <a16:creationId xmlns:a16="http://schemas.microsoft.com/office/drawing/2014/main" id="{1BED9449-FC59-2908-FBEF-9E156D15E477}"/>
              </a:ext>
            </a:extLst>
          </p:cNvPr>
          <p:cNvSpPr>
            <a:spLocks noGrp="1"/>
          </p:cNvSpPr>
          <p:nvPr>
            <p:ph type="ftr" sz="quarter" idx="11"/>
          </p:nvPr>
        </p:nvSpPr>
        <p:spPr>
          <a:xfrm>
            <a:off x="4764157" y="6492875"/>
            <a:ext cx="4114800" cy="365125"/>
          </a:xfrm>
        </p:spPr>
        <p:txBody>
          <a:bodyPr/>
          <a:lstStyle/>
          <a:p>
            <a:r>
              <a:rPr lang="fi-FI" dirty="0"/>
              <a:t>Suomen Ekumeenisen Neuvoston Kasvatusasioiden jaosto</a:t>
            </a:r>
          </a:p>
        </p:txBody>
      </p:sp>
    </p:spTree>
    <p:extLst>
      <p:ext uri="{BB962C8B-B14F-4D97-AF65-F5344CB8AC3E}">
        <p14:creationId xmlns:p14="http://schemas.microsoft.com/office/powerpoint/2010/main" val="6659191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45E4ECB8-A607-4C9A-885C-736AF40B4411}"/>
              </a:ext>
            </a:extLst>
          </p:cNvPr>
          <p:cNvSpPr>
            <a:spLocks noGrp="1"/>
          </p:cNvSpPr>
          <p:nvPr>
            <p:ph type="title"/>
          </p:nvPr>
        </p:nvSpPr>
        <p:spPr>
          <a:xfrm>
            <a:off x="648929" y="557190"/>
            <a:ext cx="5181510" cy="1671569"/>
          </a:xfrm>
        </p:spPr>
        <p:txBody>
          <a:bodyPr>
            <a:normAutofit fontScale="90000"/>
          </a:bodyPr>
          <a:lstStyle/>
          <a:p>
            <a:r>
              <a:rPr lang="fi-FI" sz="4000" b="1" dirty="0">
                <a:latin typeface="Algerian" panose="04020705040A02060702" pitchFamily="82" charset="0"/>
                <a:ea typeface="+mj-lt"/>
                <a:cs typeface="Calibri Light"/>
              </a:rPr>
              <a:t>Pitkäperjantai</a:t>
            </a:r>
            <a:br>
              <a:rPr lang="fi-FI" sz="4000" b="1" dirty="0">
                <a:latin typeface="Algerian" panose="04020705040A02060702" pitchFamily="82" charset="0"/>
                <a:ea typeface="+mj-lt"/>
                <a:cs typeface="Calibri Light"/>
              </a:rPr>
            </a:br>
            <a:r>
              <a:rPr lang="fi-FI" sz="2700" b="1" dirty="0">
                <a:latin typeface="Algerian" panose="04020705040A02060702" pitchFamily="82" charset="0"/>
                <a:ea typeface="+mj-lt"/>
                <a:cs typeface="Calibri Light"/>
              </a:rPr>
              <a:t>Suuri perjantai (ort.) 2/2</a:t>
            </a:r>
            <a:br>
              <a:rPr lang="fi-FI" sz="4000" b="1" dirty="0">
                <a:latin typeface="Algerian" panose="04020705040A02060702" pitchFamily="82" charset="0"/>
                <a:ea typeface="+mj-lt"/>
                <a:cs typeface="Calibri Light"/>
              </a:rPr>
            </a:br>
            <a:r>
              <a:rPr lang="fi-FI" sz="4000" dirty="0">
                <a:cs typeface="Calibri Light"/>
              </a:rPr>
              <a:t>Jeesuksen kuolema</a:t>
            </a:r>
            <a:br>
              <a:rPr lang="fi-FI" sz="4000" dirty="0">
                <a:cs typeface="Calibri Light"/>
              </a:rPr>
            </a:br>
            <a:r>
              <a:rPr lang="fi-FI" sz="1800" b="1" dirty="0">
                <a:cs typeface="Calibri Light"/>
              </a:rPr>
              <a:t>esimerkkejä kirkkojen perinteistä</a:t>
            </a:r>
            <a:endParaRPr lang="fi-FI" sz="1800" b="1" dirty="0"/>
          </a:p>
        </p:txBody>
      </p:sp>
      <p:sp>
        <p:nvSpPr>
          <p:cNvPr id="3" name="Sisällön paikkamerkki 2">
            <a:extLst>
              <a:ext uri="{FF2B5EF4-FFF2-40B4-BE49-F238E27FC236}">
                <a16:creationId xmlns:a16="http://schemas.microsoft.com/office/drawing/2014/main" id="{FFC321F2-2F21-40B3-A922-D8579372F8AB}"/>
              </a:ext>
            </a:extLst>
          </p:cNvPr>
          <p:cNvSpPr>
            <a:spLocks noGrp="1"/>
          </p:cNvSpPr>
          <p:nvPr>
            <p:ph idx="1"/>
          </p:nvPr>
        </p:nvSpPr>
        <p:spPr>
          <a:xfrm>
            <a:off x="648930" y="2406650"/>
            <a:ext cx="5181508" cy="3722438"/>
          </a:xfrm>
        </p:spPr>
        <p:txBody>
          <a:bodyPr>
            <a:normAutofit fontScale="92500" lnSpcReduction="10000"/>
          </a:bodyPr>
          <a:lstStyle/>
          <a:p>
            <a:pPr marL="0" indent="0">
              <a:buNone/>
            </a:pPr>
            <a:r>
              <a:rPr lang="fi-FI" sz="2000" b="1" dirty="0">
                <a:cs typeface="Calibri"/>
              </a:rPr>
              <a:t>Luterilaiset</a:t>
            </a:r>
          </a:p>
          <a:p>
            <a:r>
              <a:rPr lang="fi-FI" sz="2000" dirty="0">
                <a:cs typeface="Calibri"/>
              </a:rPr>
              <a:t>Jumalanpalvelus vietetään ilman urkuja ja liturginen väri on ainoan kerran vuodessa musta. Myöskään ehtoollista ei jaeta.</a:t>
            </a:r>
          </a:p>
          <a:p>
            <a:pPr marL="0" indent="0">
              <a:buNone/>
            </a:pPr>
            <a:r>
              <a:rPr lang="fi-FI" sz="2000" b="1" dirty="0"/>
              <a:t>Katoliset</a:t>
            </a:r>
          </a:p>
          <a:p>
            <a:r>
              <a:rPr lang="fi-FI" sz="2000" dirty="0"/>
              <a:t>Pitkäperjantai on paaston ja ristintien hartauden päivä. Ristintien hartautta voidaan viettää sisällä tai ulkona. Hartauteen voi liittyä näytelmä, tai hartautta voidaan viettää hiljaisuudessa.</a:t>
            </a:r>
          </a:p>
          <a:p>
            <a:pPr marL="0" indent="0">
              <a:buNone/>
            </a:pPr>
            <a:r>
              <a:rPr lang="fi-FI" sz="2000" b="1" dirty="0"/>
              <a:t>Ortodoksit</a:t>
            </a:r>
          </a:p>
          <a:p>
            <a:r>
              <a:rPr lang="fi-FI" sz="1800" dirty="0">
                <a:effectLst/>
                <a:latin typeface="Calibri" panose="020F0502020204030204" pitchFamily="34" charset="0"/>
                <a:ea typeface="Calibri" panose="020F0502020204030204" pitchFamily="34" charset="0"/>
              </a:rPr>
              <a:t>Ortodoksien tärkeä jumalanpalvelus on Kristuksen </a:t>
            </a:r>
            <a:r>
              <a:rPr lang="fi-FI" sz="1800" dirty="0" err="1">
                <a:effectLst/>
                <a:latin typeface="Calibri" panose="020F0502020204030204" pitchFamily="34" charset="0"/>
                <a:ea typeface="Calibri" panose="020F0502020204030204" pitchFamily="34" charset="0"/>
              </a:rPr>
              <a:t>ristiltäotto</a:t>
            </a:r>
            <a:r>
              <a:rPr lang="fi-FI" sz="1800" dirty="0">
                <a:effectLst/>
                <a:latin typeface="Calibri" panose="020F0502020204030204" pitchFamily="34" charset="0"/>
                <a:ea typeface="Calibri" panose="020F0502020204030204" pitchFamily="34" charset="0"/>
              </a:rPr>
              <a:t> ja hautaus (symbolinen draama kirkossa).</a:t>
            </a:r>
            <a:endParaRPr lang="fi-FI" sz="2000" dirty="0"/>
          </a:p>
          <a:p>
            <a:endParaRPr lang="fi-FI" sz="2000" dirty="0"/>
          </a:p>
        </p:txBody>
      </p:sp>
      <p:pic>
        <p:nvPicPr>
          <p:cNvPr id="4" name="Kuva 3" descr="Maalaus, jossa Jumala on ristiinnaulitun Jeesuksen luona.">
            <a:extLst>
              <a:ext uri="{FF2B5EF4-FFF2-40B4-BE49-F238E27FC236}">
                <a16:creationId xmlns:a16="http://schemas.microsoft.com/office/drawing/2014/main" id="{1DDC3AFA-35D8-42C2-ACAF-8B563D510F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314" b="-2"/>
          <a:stretch/>
        </p:blipFill>
        <p:spPr>
          <a:xfrm rot="5400000">
            <a:off x="5761577" y="427578"/>
            <a:ext cx="6858000" cy="6002844"/>
          </a:xfrm>
          <a:prstGeom prst="rect">
            <a:avLst/>
          </a:prstGeom>
          <a:effectLst/>
        </p:spPr>
      </p:pic>
      <p:sp>
        <p:nvSpPr>
          <p:cNvPr id="5" name="Alatunnisteen paikkamerkki 4">
            <a:extLst>
              <a:ext uri="{FF2B5EF4-FFF2-40B4-BE49-F238E27FC236}">
                <a16:creationId xmlns:a16="http://schemas.microsoft.com/office/drawing/2014/main" id="{95A3E8C8-F626-F71C-F3DF-5CEDE3A00B5C}"/>
              </a:ext>
            </a:extLst>
          </p:cNvPr>
          <p:cNvSpPr>
            <a:spLocks noGrp="1"/>
          </p:cNvSpPr>
          <p:nvPr>
            <p:ph type="ftr" sz="quarter" idx="11"/>
          </p:nvPr>
        </p:nvSpPr>
        <p:spPr>
          <a:xfrm>
            <a:off x="1894997" y="6399258"/>
            <a:ext cx="4114800" cy="365125"/>
          </a:xfrm>
        </p:spPr>
        <p:txBody>
          <a:bodyPr/>
          <a:lstStyle/>
          <a:p>
            <a:r>
              <a:rPr lang="fi-FI" dirty="0"/>
              <a:t>Suomen Ekumeenisen Neuvoston Kasvatusasioiden jaosto</a:t>
            </a:r>
          </a:p>
        </p:txBody>
      </p:sp>
    </p:spTree>
    <p:extLst>
      <p:ext uri="{BB962C8B-B14F-4D97-AF65-F5344CB8AC3E}">
        <p14:creationId xmlns:p14="http://schemas.microsoft.com/office/powerpoint/2010/main" val="1977467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239D9458-A6EE-2FCD-3C0B-EC8FE393E1A3}"/>
              </a:ext>
            </a:extLst>
          </p:cNvPr>
          <p:cNvSpPr>
            <a:spLocks noGrp="1"/>
          </p:cNvSpPr>
          <p:nvPr>
            <p:ph type="title"/>
          </p:nvPr>
        </p:nvSpPr>
        <p:spPr>
          <a:xfrm>
            <a:off x="836679" y="723898"/>
            <a:ext cx="6002110" cy="1495425"/>
          </a:xfrm>
        </p:spPr>
        <p:txBody>
          <a:bodyPr>
            <a:normAutofit/>
          </a:bodyPr>
          <a:lstStyle/>
          <a:p>
            <a:r>
              <a:rPr lang="fi-FI" sz="4000" b="1" dirty="0">
                <a:latin typeface="Algerian" panose="04020705040A02060702" pitchFamily="82" charset="0"/>
                <a:ea typeface="+mj-lt"/>
                <a:cs typeface="Calibri Light"/>
              </a:rPr>
              <a:t>Suuri lauantai </a:t>
            </a:r>
            <a:r>
              <a:rPr lang="fi-FI" sz="4000" dirty="0">
                <a:cs typeface="Calibri Light"/>
              </a:rPr>
              <a:t> </a:t>
            </a:r>
            <a:br>
              <a:rPr lang="fi-FI" sz="4000" dirty="0">
                <a:cs typeface="Calibri Light"/>
              </a:rPr>
            </a:br>
            <a:r>
              <a:rPr lang="fi-FI" sz="4000" dirty="0">
                <a:cs typeface="Calibri Light"/>
              </a:rPr>
              <a:t>Jeesus haudassa</a:t>
            </a:r>
            <a:endParaRPr lang="fi-FI" sz="4000" dirty="0"/>
          </a:p>
        </p:txBody>
      </p:sp>
      <p:sp>
        <p:nvSpPr>
          <p:cNvPr id="3" name="Sisällön paikkamerkki 2">
            <a:extLst>
              <a:ext uri="{FF2B5EF4-FFF2-40B4-BE49-F238E27FC236}">
                <a16:creationId xmlns:a16="http://schemas.microsoft.com/office/drawing/2014/main" id="{6D056321-3D99-9291-D007-760FB44FA626}"/>
              </a:ext>
            </a:extLst>
          </p:cNvPr>
          <p:cNvSpPr>
            <a:spLocks noGrp="1"/>
          </p:cNvSpPr>
          <p:nvPr>
            <p:ph idx="1"/>
          </p:nvPr>
        </p:nvSpPr>
        <p:spPr>
          <a:xfrm>
            <a:off x="836680" y="2405067"/>
            <a:ext cx="6002110" cy="3729034"/>
          </a:xfrm>
        </p:spPr>
        <p:txBody>
          <a:bodyPr vert="horz" lIns="91440" tIns="45720" rIns="91440" bIns="45720" rtlCol="0">
            <a:normAutofit/>
          </a:bodyPr>
          <a:lstStyle/>
          <a:p>
            <a:pPr marL="0" indent="0">
              <a:buNone/>
            </a:pPr>
            <a:r>
              <a:rPr lang="fi-FI" sz="2000" b="1" dirty="0">
                <a:ea typeface="+mn-lt"/>
                <a:cs typeface="+mn-lt"/>
              </a:rPr>
              <a:t>Ortodoksinen perinne</a:t>
            </a:r>
          </a:p>
          <a:p>
            <a:r>
              <a:rPr lang="fi-FI" sz="2000" dirty="0">
                <a:ea typeface="+mn-lt"/>
                <a:cs typeface="+mn-lt"/>
              </a:rPr>
              <a:t>Suurta lauantaita vietetään erityisesti ortodoksisessa kirkossa.</a:t>
            </a:r>
          </a:p>
          <a:p>
            <a:r>
              <a:rPr lang="fi-FI" sz="2000" dirty="0">
                <a:ea typeface="+mn-lt"/>
                <a:cs typeface="+mn-lt"/>
              </a:rPr>
              <a:t>Tummat tekstiilit vaihdetaan kesken aamuliturgian valkoisiin.</a:t>
            </a:r>
            <a:endParaRPr lang="fi-FI" sz="2000" dirty="0">
              <a:cs typeface="Calibri" panose="020F0502020204030204"/>
            </a:endParaRPr>
          </a:p>
          <a:p>
            <a:r>
              <a:rPr lang="fi-FI" sz="2000" dirty="0">
                <a:ea typeface="+mn-lt"/>
                <a:cs typeface="+mn-lt"/>
              </a:rPr>
              <a:t>Tämä päivä on myös yleinen kirkkoon liittämisen päivä ortodoksisessa kirkossa.</a:t>
            </a:r>
          </a:p>
          <a:p>
            <a:r>
              <a:rPr lang="fi-FI" sz="2000" dirty="0">
                <a:ea typeface="+mn-lt"/>
                <a:cs typeface="+mn-lt"/>
              </a:rPr>
              <a:t>Alkukirkon perinteessä pääsiäisenä kastettiin kuluvan vuoden aikana kristityiksi kääntyneet.</a:t>
            </a:r>
          </a:p>
          <a:p>
            <a:r>
              <a:rPr lang="fi-FI" sz="2000" dirty="0">
                <a:ea typeface="+mn-lt"/>
                <a:cs typeface="+mn-lt"/>
              </a:rPr>
              <a:t>Myös metodistit seuraavat tätä perinnettä.</a:t>
            </a:r>
            <a:endParaRPr lang="fi-FI" sz="2000" dirty="0"/>
          </a:p>
          <a:p>
            <a:endParaRPr lang="fi-FI" sz="2000" dirty="0">
              <a:cs typeface="Calibri"/>
            </a:endParaRPr>
          </a:p>
        </p:txBody>
      </p:sp>
      <p:pic>
        <p:nvPicPr>
          <p:cNvPr id="8" name="Kuva 7" descr="Veistos jossa neitsyt Maria pitelee kuollutta Jeesusta sylissään.">
            <a:extLst>
              <a:ext uri="{FF2B5EF4-FFF2-40B4-BE49-F238E27FC236}">
                <a16:creationId xmlns:a16="http://schemas.microsoft.com/office/drawing/2014/main" id="{A6621222-C6B7-450A-BC20-64E881FC11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67" b="1467"/>
          <a:stretch/>
        </p:blipFill>
        <p:spPr>
          <a:xfrm rot="5400000">
            <a:off x="6266720" y="932720"/>
            <a:ext cx="6858000" cy="4992560"/>
          </a:xfrm>
          <a:prstGeom prst="rect">
            <a:avLst/>
          </a:prstGeom>
          <a:effectLst/>
        </p:spPr>
      </p:pic>
      <p:sp>
        <p:nvSpPr>
          <p:cNvPr id="4" name="Alatunnisteen paikkamerkki 3">
            <a:extLst>
              <a:ext uri="{FF2B5EF4-FFF2-40B4-BE49-F238E27FC236}">
                <a16:creationId xmlns:a16="http://schemas.microsoft.com/office/drawing/2014/main" id="{6F8D2FBD-D55B-A824-DEBB-5DB95221EB4F}"/>
              </a:ext>
            </a:extLst>
          </p:cNvPr>
          <p:cNvSpPr>
            <a:spLocks noGrp="1"/>
          </p:cNvSpPr>
          <p:nvPr>
            <p:ph type="ftr" sz="quarter" idx="11"/>
          </p:nvPr>
        </p:nvSpPr>
        <p:spPr>
          <a:xfrm>
            <a:off x="2291080" y="6403185"/>
            <a:ext cx="4114800" cy="365125"/>
          </a:xfrm>
        </p:spPr>
        <p:txBody>
          <a:bodyPr/>
          <a:lstStyle/>
          <a:p>
            <a:r>
              <a:rPr lang="fi-FI" dirty="0"/>
              <a:t>Suomen Ekumeenisen Neuvoston Kasvatusasioiden jaosto</a:t>
            </a:r>
          </a:p>
        </p:txBody>
      </p:sp>
    </p:spTree>
    <p:extLst>
      <p:ext uri="{BB962C8B-B14F-4D97-AF65-F5344CB8AC3E}">
        <p14:creationId xmlns:p14="http://schemas.microsoft.com/office/powerpoint/2010/main" val="3889261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0632F3A-1E02-6EE2-23EA-44995D4DC5CC}"/>
              </a:ext>
            </a:extLst>
          </p:cNvPr>
          <p:cNvSpPr>
            <a:spLocks noGrp="1"/>
          </p:cNvSpPr>
          <p:nvPr>
            <p:ph type="title"/>
          </p:nvPr>
        </p:nvSpPr>
        <p:spPr>
          <a:xfrm>
            <a:off x="3970366" y="609600"/>
            <a:ext cx="4267200" cy="1351472"/>
          </a:xfrm>
        </p:spPr>
        <p:txBody>
          <a:bodyPr>
            <a:normAutofit/>
          </a:bodyPr>
          <a:lstStyle/>
          <a:p>
            <a:pPr algn="ctr"/>
            <a:r>
              <a:rPr lang="fi-FI" sz="3100" b="1" dirty="0">
                <a:solidFill>
                  <a:schemeClr val="tx1">
                    <a:lumMod val="85000"/>
                    <a:lumOff val="15000"/>
                  </a:schemeClr>
                </a:solidFill>
                <a:latin typeface="Algerian" panose="04020705040A02060702" pitchFamily="82" charset="0"/>
                <a:ea typeface="+mj-lt"/>
                <a:cs typeface="Calibri Light"/>
              </a:rPr>
              <a:t>Pääsiäinen</a:t>
            </a:r>
            <a:br>
              <a:rPr lang="fi-FI" sz="3100" b="1" dirty="0">
                <a:solidFill>
                  <a:schemeClr val="tx1">
                    <a:lumMod val="85000"/>
                    <a:lumOff val="15000"/>
                  </a:schemeClr>
                </a:solidFill>
                <a:latin typeface="Algerian" panose="04020705040A02060702" pitchFamily="82" charset="0"/>
                <a:ea typeface="+mj-lt"/>
                <a:cs typeface="Calibri Light"/>
              </a:rPr>
            </a:br>
            <a:r>
              <a:rPr lang="fi-FI" sz="3100" dirty="0">
                <a:solidFill>
                  <a:schemeClr val="tx1">
                    <a:lumMod val="85000"/>
                    <a:lumOff val="15000"/>
                  </a:schemeClr>
                </a:solidFill>
                <a:cs typeface="Calibri Light"/>
              </a:rPr>
              <a:t>Jeesuksen ylösnousemus</a:t>
            </a:r>
            <a:endParaRPr lang="fi-FI" sz="3100" dirty="0">
              <a:solidFill>
                <a:schemeClr val="tx1">
                  <a:lumMod val="85000"/>
                  <a:lumOff val="15000"/>
                </a:schemeClr>
              </a:solidFill>
            </a:endParaRPr>
          </a:p>
        </p:txBody>
      </p:sp>
      <p:pic>
        <p:nvPicPr>
          <p:cNvPr id="7" name="Kuva 6" descr="Mosaiikkienkeli.">
            <a:extLst>
              <a:ext uri="{FF2B5EF4-FFF2-40B4-BE49-F238E27FC236}">
                <a16:creationId xmlns:a16="http://schemas.microsoft.com/office/drawing/2014/main" id="{BED2F915-6701-4015-9FCD-66A1F3BE16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117" r="26466"/>
          <a:stretch/>
        </p:blipFill>
        <p:spPr>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p:spPr>
      </p:pic>
      <p:sp>
        <p:nvSpPr>
          <p:cNvPr id="3" name="Sisällön paikkamerkki 2">
            <a:extLst>
              <a:ext uri="{FF2B5EF4-FFF2-40B4-BE49-F238E27FC236}">
                <a16:creationId xmlns:a16="http://schemas.microsoft.com/office/drawing/2014/main" id="{FC87098C-D6A6-D703-3D36-08E081153FDF}"/>
              </a:ext>
            </a:extLst>
          </p:cNvPr>
          <p:cNvSpPr>
            <a:spLocks noGrp="1"/>
          </p:cNvSpPr>
          <p:nvPr>
            <p:ph idx="1"/>
          </p:nvPr>
        </p:nvSpPr>
        <p:spPr>
          <a:xfrm>
            <a:off x="4198966" y="2147357"/>
            <a:ext cx="3810000" cy="4101042"/>
          </a:xfrm>
        </p:spPr>
        <p:txBody>
          <a:bodyPr vert="horz" lIns="91440" tIns="45720" rIns="91440" bIns="45720" rtlCol="0">
            <a:normAutofit/>
          </a:bodyPr>
          <a:lstStyle/>
          <a:p>
            <a:r>
              <a:rPr lang="fi-FI" sz="2000" dirty="0">
                <a:solidFill>
                  <a:schemeClr val="tx1">
                    <a:lumMod val="85000"/>
                    <a:lumOff val="15000"/>
                  </a:schemeClr>
                </a:solidFill>
                <a:cs typeface="Calibri"/>
              </a:rPr>
              <a:t>Naiset menivät haudalla voitelemaan Jeesuksen ruumista.</a:t>
            </a:r>
          </a:p>
          <a:p>
            <a:r>
              <a:rPr lang="fi-FI" sz="2000" dirty="0">
                <a:solidFill>
                  <a:schemeClr val="tx1">
                    <a:lumMod val="85000"/>
                    <a:lumOff val="15000"/>
                  </a:schemeClr>
                </a:solidFill>
                <a:cs typeface="Calibri"/>
              </a:rPr>
              <a:t>Saavuttuaan haudalle naiset huomasivat, ettei kivi ollut paikallaan, vartijat olivat poistuneet ja hauta oli tyhjä.</a:t>
            </a:r>
          </a:p>
          <a:p>
            <a:r>
              <a:rPr lang="fi-FI" sz="2000" dirty="0">
                <a:solidFill>
                  <a:schemeClr val="tx1">
                    <a:lumMod val="85000"/>
                    <a:lumOff val="15000"/>
                  </a:schemeClr>
                </a:solidFill>
                <a:cs typeface="Calibri"/>
              </a:rPr>
              <a:t>Enkeli ilmoitti naisille, että Jeesus on ylösnoussut.</a:t>
            </a:r>
          </a:p>
          <a:p>
            <a:r>
              <a:rPr lang="fi-FI" sz="2000" dirty="0">
                <a:solidFill>
                  <a:schemeClr val="tx1">
                    <a:lumMod val="85000"/>
                    <a:lumOff val="15000"/>
                  </a:schemeClr>
                </a:solidFill>
                <a:cs typeface="Calibri"/>
              </a:rPr>
              <a:t>Naiset menivät kertomaan ylösnousemuksesta opetuslapsille.</a:t>
            </a:r>
          </a:p>
          <a:p>
            <a:pPr marL="0" indent="0">
              <a:buNone/>
            </a:pPr>
            <a:endParaRPr lang="fi-FI" sz="2000" dirty="0">
              <a:solidFill>
                <a:schemeClr val="tx1">
                  <a:lumMod val="85000"/>
                  <a:lumOff val="15000"/>
                </a:schemeClr>
              </a:solidFill>
              <a:cs typeface="Calibri"/>
            </a:endParaRPr>
          </a:p>
        </p:txBody>
      </p:sp>
      <p:pic>
        <p:nvPicPr>
          <p:cNvPr id="5" name="Kuva 4" descr="Ortodoksiseen perinteeseen kuuluvia pääsiäismunia.">
            <a:extLst>
              <a:ext uri="{FF2B5EF4-FFF2-40B4-BE49-F238E27FC236}">
                <a16:creationId xmlns:a16="http://schemas.microsoft.com/office/drawing/2014/main" id="{7AD2564D-A2DF-4D01-A7E4-9991E06928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847" r="23706"/>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4" name="Alatunnisteen paikkamerkki 3">
            <a:extLst>
              <a:ext uri="{FF2B5EF4-FFF2-40B4-BE49-F238E27FC236}">
                <a16:creationId xmlns:a16="http://schemas.microsoft.com/office/drawing/2014/main" id="{C5D149AB-9F79-ED31-B9D0-D56173F71D04}"/>
              </a:ext>
            </a:extLst>
          </p:cNvPr>
          <p:cNvSpPr>
            <a:spLocks noGrp="1"/>
          </p:cNvSpPr>
          <p:nvPr>
            <p:ph type="ftr" sz="quarter" idx="11"/>
          </p:nvPr>
        </p:nvSpPr>
        <p:spPr/>
        <p:txBody>
          <a:bodyPr/>
          <a:lstStyle/>
          <a:p>
            <a:r>
              <a:rPr lang="fi-FI"/>
              <a:t>Suomen Ekumeenisen Neuvoston Kasvatusasioiden jaosto</a:t>
            </a:r>
          </a:p>
        </p:txBody>
      </p:sp>
    </p:spTree>
    <p:extLst>
      <p:ext uri="{BB962C8B-B14F-4D97-AF65-F5344CB8AC3E}">
        <p14:creationId xmlns:p14="http://schemas.microsoft.com/office/powerpoint/2010/main" val="354441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707978-6632-9D6E-000A-292BEADE7DC9}"/>
              </a:ext>
            </a:extLst>
          </p:cNvPr>
          <p:cNvSpPr>
            <a:spLocks noGrp="1"/>
          </p:cNvSpPr>
          <p:nvPr>
            <p:ph type="title"/>
          </p:nvPr>
        </p:nvSpPr>
        <p:spPr>
          <a:xfrm>
            <a:off x="899160" y="355706"/>
            <a:ext cx="10515600" cy="1325563"/>
          </a:xfrm>
        </p:spPr>
        <p:txBody>
          <a:bodyPr>
            <a:normAutofit fontScale="90000"/>
          </a:bodyPr>
          <a:lstStyle/>
          <a:p>
            <a:r>
              <a:rPr lang="fi-FI" b="1" dirty="0">
                <a:latin typeface="Algerian" panose="04020705040A02060702" pitchFamily="82" charset="0"/>
                <a:ea typeface="+mj-lt"/>
                <a:cs typeface="Calibri Light"/>
              </a:rPr>
              <a:t>Pääsiäinen </a:t>
            </a:r>
            <a:br>
              <a:rPr lang="fi-FI" b="1" dirty="0">
                <a:latin typeface="Algerian" panose="04020705040A02060702" pitchFamily="82" charset="0"/>
                <a:ea typeface="+mj-lt"/>
                <a:cs typeface="Calibri Light"/>
              </a:rPr>
            </a:br>
            <a:r>
              <a:rPr lang="fi-FI" dirty="0">
                <a:cs typeface="Calibri Light"/>
              </a:rPr>
              <a:t>Jeesuksen ylösnousemus</a:t>
            </a:r>
            <a:br>
              <a:rPr lang="fi-FI" dirty="0">
                <a:cs typeface="Calibri Light"/>
              </a:rPr>
            </a:br>
            <a:r>
              <a:rPr lang="fi-FI" sz="1800" b="1" dirty="0">
                <a:cs typeface="Calibri Light"/>
              </a:rPr>
              <a:t>esimerkkejä kirkkojen perinteistä</a:t>
            </a:r>
            <a:endParaRPr lang="fi-FI" sz="1800" b="1" dirty="0"/>
          </a:p>
        </p:txBody>
      </p:sp>
      <p:sp>
        <p:nvSpPr>
          <p:cNvPr id="3" name="Sisällön paikkamerkki 2">
            <a:extLst>
              <a:ext uri="{FF2B5EF4-FFF2-40B4-BE49-F238E27FC236}">
                <a16:creationId xmlns:a16="http://schemas.microsoft.com/office/drawing/2014/main" id="{EA6BD5BD-C810-B2D6-C7F4-1E9719AD7D5E}"/>
              </a:ext>
            </a:extLst>
          </p:cNvPr>
          <p:cNvSpPr>
            <a:spLocks noGrp="1"/>
          </p:cNvSpPr>
          <p:nvPr>
            <p:ph idx="1"/>
          </p:nvPr>
        </p:nvSpPr>
        <p:spPr>
          <a:xfrm>
            <a:off x="536713" y="2044700"/>
            <a:ext cx="10817088" cy="4564822"/>
          </a:xfrm>
        </p:spPr>
        <p:txBody>
          <a:bodyPr vert="horz" lIns="91440" tIns="45720" rIns="91440" bIns="45720" rtlCol="0" anchor="t">
            <a:normAutofit fontScale="32500" lnSpcReduction="20000"/>
          </a:bodyPr>
          <a:lstStyle/>
          <a:p>
            <a:pPr marL="0" indent="0">
              <a:buNone/>
            </a:pPr>
            <a:r>
              <a:rPr lang="fi-FI" sz="5000" b="1" dirty="0">
                <a:ea typeface="+mn-lt"/>
                <a:cs typeface="+mn-lt"/>
              </a:rPr>
              <a:t>Ortodoksinen perinne</a:t>
            </a:r>
          </a:p>
          <a:p>
            <a:r>
              <a:rPr lang="fi-FI" sz="5500" dirty="0">
                <a:ea typeface="+mn-lt"/>
                <a:cs typeface="+mn-lt"/>
              </a:rPr>
              <a:t>Kirkoissa toimitetaan pääsiäisyön palvelus, jonka aikana kuljetaan ulkona kirkon ympäri (ristisaatto).Tyhjä kirkko kuvaa Kristuksen tyhjää hautaa. </a:t>
            </a:r>
            <a:r>
              <a:rPr lang="fi-FI" sz="5500" dirty="0">
                <a:ea typeface="+mn-lt"/>
                <a:cs typeface="+mn-lt"/>
                <a:hlinkClick r:id="rId2"/>
              </a:rPr>
              <a:t>Video pääsiäisyön jumalanpalveluksesta </a:t>
            </a:r>
            <a:r>
              <a:rPr lang="fi-FI" sz="5500" dirty="0">
                <a:ea typeface="+mn-lt"/>
                <a:cs typeface="+mn-lt"/>
              </a:rPr>
              <a:t>(7min).</a:t>
            </a:r>
          </a:p>
          <a:p>
            <a:r>
              <a:rPr lang="fi-FI" sz="5500" dirty="0">
                <a:ea typeface="+mn-lt"/>
                <a:cs typeface="+mn-lt"/>
              </a:rPr>
              <a:t>Kirkossa raikuu pääsiäistervehdys ”Kristus nousi kuolleista!” ja vastaus ”Totisesti nousi!” eri kielillä. </a:t>
            </a:r>
          </a:p>
          <a:p>
            <a:r>
              <a:rPr lang="fi-FI" sz="5500" dirty="0" err="1">
                <a:ea typeface="+mn-lt"/>
                <a:cs typeface="+mn-lt"/>
              </a:rPr>
              <a:t>Pääsiäistroparia</a:t>
            </a:r>
            <a:r>
              <a:rPr lang="fi-FI" sz="5500" dirty="0">
                <a:ea typeface="+mn-lt"/>
                <a:cs typeface="+mn-lt"/>
              </a:rPr>
              <a:t>, juhlalaulua, lauletaan pääsiäisen aikaan kirkoissa todella monta kertaa ja mahdollisimman monella eri kielellä. Pääsiäinen on koko maailman ilojuhla! Linkissä </a:t>
            </a:r>
            <a:r>
              <a:rPr lang="fi-FI" sz="5500" dirty="0" err="1">
                <a:ea typeface="+mn-lt"/>
                <a:cs typeface="+mn-lt"/>
                <a:hlinkClick r:id="rId3"/>
              </a:rPr>
              <a:t>pääsiäistropari</a:t>
            </a:r>
            <a:r>
              <a:rPr lang="fi-FI" sz="5500" dirty="0">
                <a:ea typeface="+mn-lt"/>
                <a:cs typeface="+mn-lt"/>
                <a:hlinkClick r:id="rId3"/>
              </a:rPr>
              <a:t> suomeksi, ruotsiksi ja kirkkoslaaviksi</a:t>
            </a:r>
            <a:r>
              <a:rPr lang="fi-FI" sz="5500" dirty="0">
                <a:ea typeface="+mn-lt"/>
                <a:cs typeface="+mn-lt"/>
              </a:rPr>
              <a:t>(1min)</a:t>
            </a:r>
            <a:r>
              <a:rPr lang="fi-FI" sz="5500" dirty="0">
                <a:ea typeface="+mn-lt"/>
                <a:cs typeface="+mn-lt"/>
                <a:hlinkClick r:id="rId3"/>
              </a:rPr>
              <a:t> </a:t>
            </a:r>
            <a:endParaRPr lang="fi-FI" sz="5500" dirty="0">
              <a:ea typeface="+mn-lt"/>
              <a:cs typeface="+mn-lt"/>
            </a:endParaRPr>
          </a:p>
          <a:p>
            <a:r>
              <a:rPr lang="fi-FI" sz="5500" dirty="0">
                <a:ea typeface="+mn-lt"/>
                <a:cs typeface="+mn-lt"/>
              </a:rPr>
              <a:t>Kodeissa on valmistauduttu pääsiäiseen seitsemän viikon paaston ajan. </a:t>
            </a:r>
          </a:p>
          <a:p>
            <a:r>
              <a:rPr lang="fi-FI" sz="5500" dirty="0">
                <a:ea typeface="+mn-lt"/>
                <a:cs typeface="+mn-lt"/>
              </a:rPr>
              <a:t>Pääsiäiseksi valmistetaan juhlaherkkuja. Monien ruokalajien lisäksi pääsiäispöytään kuuluvat pääsiäismunat, värjätyt ja koristellut kananmunat, pasha ja kulitsa. </a:t>
            </a:r>
          </a:p>
          <a:p>
            <a:r>
              <a:rPr lang="fi-FI" sz="5500" dirty="0">
                <a:ea typeface="+mn-lt"/>
                <a:cs typeface="+mn-lt"/>
              </a:rPr>
              <a:t>Pasha on kermasta, rahkasta, voista ja sokerista valmistettu pääsiäisherkku, jota laitetaan kulitsan, makean pääsiäispullan, päälle. </a:t>
            </a:r>
          </a:p>
          <a:p>
            <a:r>
              <a:rPr lang="fi-FI" sz="5500" dirty="0">
                <a:ea typeface="+mn-lt"/>
                <a:cs typeface="+mn-lt"/>
              </a:rPr>
              <a:t>Kananmunien kanssa voidaan kisailla kopauttamalla niitä vastakkain. Samalla sanotaan pääsiäistervehdys ”Kristus nousi kuolleista!” ja toinen vastaa ”Totisesti nousi!”. Voittaja on se, jonka kananmuna säilyy ehjänä.</a:t>
            </a:r>
            <a:endParaRPr lang="fi-FI" sz="5500" dirty="0"/>
          </a:p>
          <a:p>
            <a:r>
              <a:rPr lang="fi-FI" sz="5500" dirty="0">
                <a:ea typeface="+mn-lt"/>
                <a:cs typeface="+mn-lt"/>
              </a:rPr>
              <a:t>Koteja koristellaan pääsiäismunin ja siunattuja </a:t>
            </a:r>
            <a:r>
              <a:rPr lang="fi-FI" sz="5500" dirty="0" err="1">
                <a:ea typeface="+mn-lt"/>
                <a:cs typeface="+mn-lt"/>
              </a:rPr>
              <a:t>virpovitsoja</a:t>
            </a:r>
            <a:r>
              <a:rPr lang="fi-FI" sz="5500" dirty="0">
                <a:ea typeface="+mn-lt"/>
                <a:cs typeface="+mn-lt"/>
              </a:rPr>
              <a:t> asetetaan ikonien päälle juhla-ajaksi, joka jatkuu aina helatorstaihin saakka.</a:t>
            </a:r>
            <a:endParaRPr lang="fi-FI" sz="5500" dirty="0"/>
          </a:p>
          <a:p>
            <a:endParaRPr lang="fi-FI" dirty="0">
              <a:cs typeface="Calibri"/>
            </a:endParaRPr>
          </a:p>
          <a:p>
            <a:endParaRPr lang="fi-FI" dirty="0">
              <a:cs typeface="Calibri"/>
            </a:endParaRPr>
          </a:p>
        </p:txBody>
      </p:sp>
      <p:sp>
        <p:nvSpPr>
          <p:cNvPr id="4" name="Alatunnisteen paikkamerkki 3">
            <a:extLst>
              <a:ext uri="{FF2B5EF4-FFF2-40B4-BE49-F238E27FC236}">
                <a16:creationId xmlns:a16="http://schemas.microsoft.com/office/drawing/2014/main" id="{9B6A766E-EB3A-4AC3-B455-6197D1D0AA15}"/>
              </a:ext>
            </a:extLst>
          </p:cNvPr>
          <p:cNvSpPr>
            <a:spLocks noGrp="1"/>
          </p:cNvSpPr>
          <p:nvPr>
            <p:ph type="ftr" sz="quarter" idx="11"/>
          </p:nvPr>
        </p:nvSpPr>
        <p:spPr/>
        <p:txBody>
          <a:bodyPr/>
          <a:lstStyle/>
          <a:p>
            <a:r>
              <a:rPr lang="fi-FI"/>
              <a:t>Suomen Ekumeenisen Neuvoston Kasvatusasioiden jaosto</a:t>
            </a:r>
          </a:p>
        </p:txBody>
      </p:sp>
    </p:spTree>
    <p:extLst>
      <p:ext uri="{BB962C8B-B14F-4D97-AF65-F5344CB8AC3E}">
        <p14:creationId xmlns:p14="http://schemas.microsoft.com/office/powerpoint/2010/main" val="2640537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tsikko 1">
            <a:extLst>
              <a:ext uri="{FF2B5EF4-FFF2-40B4-BE49-F238E27FC236}">
                <a16:creationId xmlns:a16="http://schemas.microsoft.com/office/drawing/2014/main" id="{E22A4D58-0E5A-4B4F-8976-702420257EE6}"/>
              </a:ext>
            </a:extLst>
          </p:cNvPr>
          <p:cNvSpPr>
            <a:spLocks noGrp="1"/>
          </p:cNvSpPr>
          <p:nvPr>
            <p:ph type="title"/>
          </p:nvPr>
        </p:nvSpPr>
        <p:spPr>
          <a:xfrm>
            <a:off x="6513788" y="365125"/>
            <a:ext cx="4840010" cy="1807305"/>
          </a:xfrm>
        </p:spPr>
        <p:txBody>
          <a:bodyPr>
            <a:normAutofit/>
          </a:bodyPr>
          <a:lstStyle/>
          <a:p>
            <a:r>
              <a:rPr lang="fi-FI" sz="4100" dirty="0">
                <a:latin typeface="Algerian" panose="04020705040A02060702" pitchFamily="82" charset="0"/>
              </a:rPr>
              <a:t>Pääsiäinen </a:t>
            </a:r>
            <a:br>
              <a:rPr lang="fi-FI" sz="4100" dirty="0">
                <a:latin typeface="Algerian" panose="04020705040A02060702" pitchFamily="82" charset="0"/>
              </a:rPr>
            </a:br>
            <a:r>
              <a:rPr lang="fi-FI" sz="4100" dirty="0">
                <a:latin typeface="+mn-lt"/>
              </a:rPr>
              <a:t>Kristinuskon suurin juhla</a:t>
            </a:r>
          </a:p>
        </p:txBody>
      </p:sp>
      <p:sp>
        <p:nvSpPr>
          <p:cNvPr id="3" name="Sisällön paikkamerkki 2">
            <a:extLst>
              <a:ext uri="{FF2B5EF4-FFF2-40B4-BE49-F238E27FC236}">
                <a16:creationId xmlns:a16="http://schemas.microsoft.com/office/drawing/2014/main" id="{8407EA17-D393-445B-93C4-5642F1943A25}"/>
              </a:ext>
            </a:extLst>
          </p:cNvPr>
          <p:cNvSpPr>
            <a:spLocks noGrp="1"/>
          </p:cNvSpPr>
          <p:nvPr>
            <p:ph idx="1"/>
          </p:nvPr>
        </p:nvSpPr>
        <p:spPr>
          <a:xfrm>
            <a:off x="5683045" y="2333297"/>
            <a:ext cx="6351640" cy="4264148"/>
          </a:xfrm>
        </p:spPr>
        <p:txBody>
          <a:bodyPr>
            <a:normAutofit/>
          </a:bodyPr>
          <a:lstStyle/>
          <a:p>
            <a:r>
              <a:rPr lang="fi-FI" sz="2000" dirty="0"/>
              <a:t>Tässä ekumeenisessa diasarjassa kerrotaan pääsiäisen ajan Raamatun tapahtumista sekä siitä, miten eri kirkkokunnissa ja yhteisöissä juhlitaan pääsiäistä.</a:t>
            </a:r>
          </a:p>
          <a:p>
            <a:r>
              <a:rPr lang="fi-FI" altLang="fi-FI" sz="2000" dirty="0"/>
              <a:t>Ekumenia tarkoittaa kristillisten kirkkojen ja yhteisöjen yhteistyötä. </a:t>
            </a:r>
            <a:endParaRPr lang="fi-FI" sz="2000" dirty="0"/>
          </a:p>
          <a:p>
            <a:r>
              <a:rPr lang="fi-FI" sz="2000" dirty="0"/>
              <a:t>Pääsiäisenä juhlitaan Jeesuksen ylösnousemusta ja kuoleman voittamista.</a:t>
            </a:r>
          </a:p>
          <a:p>
            <a:r>
              <a:rPr lang="fi-FI" sz="2000" dirty="0"/>
              <a:t>Kristinuskon opin mukaan Jeesus kuoli kaikkien ihmisten syntien puolesta eli sovitti synnit.</a:t>
            </a:r>
          </a:p>
          <a:p>
            <a:r>
              <a:rPr lang="fi-FI" sz="2000" dirty="0"/>
              <a:t>Jeesuksen sovitustyö mahdollistaa kristinuskon opin mukaan ihmisen pelastuksen ja iankaikkisen elämän.</a:t>
            </a:r>
          </a:p>
        </p:txBody>
      </p:sp>
      <p:pic>
        <p:nvPicPr>
          <p:cNvPr id="1026" name="Picture 2" descr="Ikoni, jossa Jeesus on noussut kuolleista.">
            <a:extLst>
              <a:ext uri="{FF2B5EF4-FFF2-40B4-BE49-F238E27FC236}">
                <a16:creationId xmlns:a16="http://schemas.microsoft.com/office/drawing/2014/main" id="{E79D2423-E1CE-4607-9E71-8E4290E6E5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467" r="20222"/>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4" name="Alatunnisteen paikkamerkki 3">
            <a:extLst>
              <a:ext uri="{FF2B5EF4-FFF2-40B4-BE49-F238E27FC236}">
                <a16:creationId xmlns:a16="http://schemas.microsoft.com/office/drawing/2014/main" id="{218EC44D-F980-F332-6F87-C24486F09263}"/>
              </a:ext>
            </a:extLst>
          </p:cNvPr>
          <p:cNvSpPr>
            <a:spLocks noGrp="1"/>
          </p:cNvSpPr>
          <p:nvPr>
            <p:ph type="ftr" sz="quarter" idx="11"/>
          </p:nvPr>
        </p:nvSpPr>
        <p:spPr/>
        <p:txBody>
          <a:bodyPr/>
          <a:lstStyle/>
          <a:p>
            <a:r>
              <a:rPr lang="fi-FI"/>
              <a:t>Suomen Ekumeenisen Neuvoston Kasvatusasioiden jaosto</a:t>
            </a:r>
          </a:p>
        </p:txBody>
      </p:sp>
    </p:spTree>
    <p:extLst>
      <p:ext uri="{BB962C8B-B14F-4D97-AF65-F5344CB8AC3E}">
        <p14:creationId xmlns:p14="http://schemas.microsoft.com/office/powerpoint/2010/main" val="2327244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A7EBD02-A654-678B-7E18-4A2A4BCD37E7}"/>
              </a:ext>
            </a:extLst>
          </p:cNvPr>
          <p:cNvSpPr>
            <a:spLocks noGrp="1"/>
          </p:cNvSpPr>
          <p:nvPr>
            <p:ph type="title"/>
          </p:nvPr>
        </p:nvSpPr>
        <p:spPr>
          <a:xfrm>
            <a:off x="226142" y="723898"/>
            <a:ext cx="6612647" cy="1495425"/>
          </a:xfrm>
        </p:spPr>
        <p:txBody>
          <a:bodyPr>
            <a:normAutofit/>
          </a:bodyPr>
          <a:lstStyle/>
          <a:p>
            <a:r>
              <a:rPr lang="fi-FI" sz="4000" b="1" dirty="0">
                <a:latin typeface="Algerian" panose="04020705040A02060702" pitchFamily="82" charset="0"/>
                <a:ea typeface="+mj-lt"/>
                <a:cs typeface="Calibri Light"/>
              </a:rPr>
              <a:t>Pääsiäinen</a:t>
            </a:r>
            <a:br>
              <a:rPr lang="fi-FI" sz="4000" b="1" dirty="0">
                <a:latin typeface="Algerian" panose="04020705040A02060702" pitchFamily="82" charset="0"/>
                <a:ea typeface="+mj-lt"/>
                <a:cs typeface="Calibri Light"/>
              </a:rPr>
            </a:br>
            <a:r>
              <a:rPr lang="fi-FI" sz="4000" dirty="0">
                <a:cs typeface="Calibri Light"/>
              </a:rPr>
              <a:t>Jeesuksen ylösnousemus 1/2</a:t>
            </a:r>
            <a:br>
              <a:rPr lang="fi-FI" sz="4000" dirty="0">
                <a:cs typeface="Calibri Light"/>
              </a:rPr>
            </a:br>
            <a:r>
              <a:rPr lang="fi-FI" sz="1800" b="1" dirty="0">
                <a:cs typeface="Calibri Light"/>
              </a:rPr>
              <a:t>esimerkkejä kirkkojen perinteistä</a:t>
            </a:r>
            <a:endParaRPr lang="fi-FI" sz="1800" dirty="0"/>
          </a:p>
        </p:txBody>
      </p:sp>
      <p:sp>
        <p:nvSpPr>
          <p:cNvPr id="3" name="Sisällön paikkamerkki 2">
            <a:extLst>
              <a:ext uri="{FF2B5EF4-FFF2-40B4-BE49-F238E27FC236}">
                <a16:creationId xmlns:a16="http://schemas.microsoft.com/office/drawing/2014/main" id="{1DF25AFB-AA9F-C732-9DFF-6C60857281D2}"/>
              </a:ext>
            </a:extLst>
          </p:cNvPr>
          <p:cNvSpPr>
            <a:spLocks noGrp="1"/>
          </p:cNvSpPr>
          <p:nvPr>
            <p:ph idx="1"/>
          </p:nvPr>
        </p:nvSpPr>
        <p:spPr>
          <a:xfrm>
            <a:off x="695739" y="2405066"/>
            <a:ext cx="6331225" cy="4045429"/>
          </a:xfrm>
        </p:spPr>
        <p:txBody>
          <a:bodyPr vert="horz" lIns="91440" tIns="45720" rIns="91440" bIns="45720" rtlCol="0">
            <a:normAutofit fontScale="92500" lnSpcReduction="10000"/>
          </a:bodyPr>
          <a:lstStyle/>
          <a:p>
            <a:pPr marL="0" indent="0">
              <a:buNone/>
            </a:pPr>
            <a:r>
              <a:rPr lang="fi-FI" sz="2200" b="1" dirty="0">
                <a:cs typeface="Calibri"/>
              </a:rPr>
              <a:t>Katolinen perinne</a:t>
            </a:r>
          </a:p>
          <a:p>
            <a:r>
              <a:rPr lang="fi-FI" sz="2200" dirty="0">
                <a:cs typeface="Calibri"/>
              </a:rPr>
              <a:t>Kirkossa pääsiäisyön messu vietetään lauantain ja sunnuntain välisenä yönä.</a:t>
            </a:r>
          </a:p>
          <a:p>
            <a:r>
              <a:rPr lang="fi-FI" sz="2200" dirty="0">
                <a:cs typeface="Calibri"/>
              </a:rPr>
              <a:t>Kellot soivat ylösnousemuksen merkiksi.</a:t>
            </a:r>
          </a:p>
          <a:p>
            <a:r>
              <a:rPr lang="fi-FI" sz="2200" dirty="0">
                <a:cs typeface="Calibri"/>
              </a:rPr>
              <a:t>Paasto päättyy ja juhla-ateriaan kuuluu juutalaista perinnettä seuraten mm. lammasta.</a:t>
            </a:r>
          </a:p>
          <a:p>
            <a:pPr marL="0" indent="0">
              <a:buNone/>
            </a:pPr>
            <a:r>
              <a:rPr lang="fi-FI" sz="2200" b="1" dirty="0">
                <a:cs typeface="Calibri"/>
              </a:rPr>
              <a:t>Luterilainen perinne </a:t>
            </a:r>
          </a:p>
          <a:p>
            <a:r>
              <a:rPr lang="fi-FI" sz="2200" dirty="0">
                <a:cs typeface="Calibri"/>
              </a:rPr>
              <a:t>Pääsiäisyön messu, joka alkaa pimeästä kirkosta ja messun aikana tuodaan alttarivaatteet ja kukat kirkkoon.</a:t>
            </a:r>
          </a:p>
          <a:p>
            <a:r>
              <a:rPr lang="fi-FI" sz="2200" dirty="0">
                <a:cs typeface="Calibri"/>
              </a:rPr>
              <a:t>Liturginen väri on valkoinen, joka symboloi suurta juhlaa.</a:t>
            </a:r>
          </a:p>
          <a:p>
            <a:r>
              <a:rPr lang="fi-FI" sz="2200" dirty="0">
                <a:cs typeface="Calibri"/>
              </a:rPr>
              <a:t>Pääsiäisen ruokia ovat mm. lammas, mämmi ja suklaamunat</a:t>
            </a:r>
          </a:p>
          <a:p>
            <a:endParaRPr lang="fi-FI" sz="1700" dirty="0">
              <a:cs typeface="Calibri"/>
            </a:endParaRPr>
          </a:p>
          <a:p>
            <a:endParaRPr lang="fi-FI" sz="1700" dirty="0">
              <a:cs typeface="Calibri"/>
            </a:endParaRPr>
          </a:p>
          <a:p>
            <a:endParaRPr lang="fi-FI" sz="1700" dirty="0">
              <a:cs typeface="Calibri"/>
            </a:endParaRPr>
          </a:p>
        </p:txBody>
      </p:sp>
      <p:pic>
        <p:nvPicPr>
          <p:cNvPr id="5" name="Kuva 4" descr="Risti kalliolla auringonlaskua vasten.">
            <a:extLst>
              <a:ext uri="{FF2B5EF4-FFF2-40B4-BE49-F238E27FC236}">
                <a16:creationId xmlns:a16="http://schemas.microsoft.com/office/drawing/2014/main" id="{268CCB46-14B2-4333-AEED-2E9BEB407C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267" r="20588" b="2"/>
          <a:stretch/>
        </p:blipFill>
        <p:spPr>
          <a:xfrm>
            <a:off x="7199440" y="10"/>
            <a:ext cx="4992560" cy="6857990"/>
          </a:xfrm>
          <a:prstGeom prst="rect">
            <a:avLst/>
          </a:prstGeom>
          <a:effectLst/>
        </p:spPr>
      </p:pic>
      <p:sp>
        <p:nvSpPr>
          <p:cNvPr id="4" name="Alatunnisteen paikkamerkki 3">
            <a:extLst>
              <a:ext uri="{FF2B5EF4-FFF2-40B4-BE49-F238E27FC236}">
                <a16:creationId xmlns:a16="http://schemas.microsoft.com/office/drawing/2014/main" id="{7FAA10A1-C87C-C956-DA42-BC547022D9DA}"/>
              </a:ext>
            </a:extLst>
          </p:cNvPr>
          <p:cNvSpPr>
            <a:spLocks noGrp="1"/>
          </p:cNvSpPr>
          <p:nvPr>
            <p:ph type="ftr" sz="quarter" idx="11"/>
          </p:nvPr>
        </p:nvSpPr>
        <p:spPr>
          <a:xfrm>
            <a:off x="2567609" y="6403184"/>
            <a:ext cx="4114800" cy="365125"/>
          </a:xfrm>
        </p:spPr>
        <p:txBody>
          <a:bodyPr/>
          <a:lstStyle/>
          <a:p>
            <a:r>
              <a:rPr lang="fi-FI" dirty="0"/>
              <a:t>Suomen Ekumeenisen Neuvoston Kasvatusasioiden jaosto</a:t>
            </a:r>
          </a:p>
        </p:txBody>
      </p:sp>
    </p:spTree>
    <p:extLst>
      <p:ext uri="{BB962C8B-B14F-4D97-AF65-F5344CB8AC3E}">
        <p14:creationId xmlns:p14="http://schemas.microsoft.com/office/powerpoint/2010/main" val="2796926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A7EBD02-A654-678B-7E18-4A2A4BCD37E7}"/>
              </a:ext>
            </a:extLst>
          </p:cNvPr>
          <p:cNvSpPr>
            <a:spLocks noGrp="1"/>
          </p:cNvSpPr>
          <p:nvPr>
            <p:ph type="title"/>
          </p:nvPr>
        </p:nvSpPr>
        <p:spPr>
          <a:xfrm>
            <a:off x="747530" y="0"/>
            <a:ext cx="6873494" cy="1534205"/>
          </a:xfrm>
        </p:spPr>
        <p:txBody>
          <a:bodyPr anchor="b">
            <a:normAutofit fontScale="90000"/>
          </a:bodyPr>
          <a:lstStyle/>
          <a:p>
            <a:r>
              <a:rPr lang="fi-FI" b="1" dirty="0">
                <a:latin typeface="Algerian" panose="04020705040A02060702" pitchFamily="82" charset="0"/>
                <a:ea typeface="+mj-lt"/>
                <a:cs typeface="Calibri Light"/>
              </a:rPr>
              <a:t>Pääsiäinen</a:t>
            </a:r>
            <a:br>
              <a:rPr lang="fi-FI" b="1" dirty="0">
                <a:latin typeface="Algerian" panose="04020705040A02060702" pitchFamily="82" charset="0"/>
                <a:ea typeface="+mj-lt"/>
                <a:cs typeface="Calibri Light"/>
              </a:rPr>
            </a:br>
            <a:r>
              <a:rPr lang="fi-FI" dirty="0">
                <a:cs typeface="Calibri Light"/>
              </a:rPr>
              <a:t>Jeesuksen ylösnousemus 2/2</a:t>
            </a:r>
            <a:br>
              <a:rPr lang="fi-FI" dirty="0">
                <a:cs typeface="Calibri Light"/>
              </a:rPr>
            </a:br>
            <a:r>
              <a:rPr lang="fi-FI" sz="1800" b="1" dirty="0">
                <a:cs typeface="Calibri Light"/>
              </a:rPr>
              <a:t>esimerkkejä kirkkojen perinteistä</a:t>
            </a:r>
            <a:endParaRPr lang="fi-FI" sz="1800" dirty="0"/>
          </a:p>
        </p:txBody>
      </p:sp>
      <p:sp>
        <p:nvSpPr>
          <p:cNvPr id="3" name="Sisällön paikkamerkki 2">
            <a:extLst>
              <a:ext uri="{FF2B5EF4-FFF2-40B4-BE49-F238E27FC236}">
                <a16:creationId xmlns:a16="http://schemas.microsoft.com/office/drawing/2014/main" id="{1DF25AFB-AA9F-C732-9DFF-6C60857281D2}"/>
              </a:ext>
            </a:extLst>
          </p:cNvPr>
          <p:cNvSpPr>
            <a:spLocks noGrp="1"/>
          </p:cNvSpPr>
          <p:nvPr>
            <p:ph idx="1"/>
          </p:nvPr>
        </p:nvSpPr>
        <p:spPr>
          <a:xfrm>
            <a:off x="308113" y="1534205"/>
            <a:ext cx="5227983" cy="5224403"/>
          </a:xfrm>
        </p:spPr>
        <p:txBody>
          <a:bodyPr vert="horz" lIns="91440" tIns="45720" rIns="91440" bIns="45720" rtlCol="0">
            <a:normAutofit/>
          </a:bodyPr>
          <a:lstStyle/>
          <a:p>
            <a:pPr marL="0" indent="0">
              <a:buNone/>
            </a:pPr>
            <a:r>
              <a:rPr lang="fi-FI" sz="2000" b="1" dirty="0">
                <a:ea typeface="+mn-lt"/>
                <a:cs typeface="+mn-lt"/>
              </a:rPr>
              <a:t>Metodistien perinne </a:t>
            </a:r>
          </a:p>
          <a:p>
            <a:r>
              <a:rPr lang="fi-FI" sz="2000" dirty="0">
                <a:ea typeface="+mn-lt"/>
                <a:cs typeface="+mn-lt"/>
              </a:rPr>
              <a:t>Metodistikirkossa juhlitaan pääsiäistä Jeesuksen ylösnousemuksen kunniaksi, jonka vuoksi Jumala otti kaikki ihmiset lapsikseen.</a:t>
            </a:r>
          </a:p>
          <a:p>
            <a:pPr marL="0" indent="0">
              <a:buNone/>
            </a:pPr>
            <a:r>
              <a:rPr lang="fi-FI" sz="2000" b="1" dirty="0">
                <a:ea typeface="+mn-lt"/>
                <a:cs typeface="+mn-lt"/>
              </a:rPr>
              <a:t>Pelastusarmeija perinne</a:t>
            </a:r>
          </a:p>
          <a:p>
            <a:r>
              <a:rPr lang="fi-FI" sz="2000" dirty="0">
                <a:effectLst/>
                <a:latin typeface="Calibri" panose="020F0502020204030204" pitchFamily="34" charset="0"/>
                <a:ea typeface="Calibri" panose="020F0502020204030204" pitchFamily="34" charset="0"/>
                <a:cs typeface="Times New Roman" panose="02020603050405020304" pitchFamily="18" charset="0"/>
              </a:rPr>
              <a:t>Pelastusarmeijassa tärkeää on yhteen kokoontuminen ja pääsiäisen sanomasta riemuitseminen.</a:t>
            </a:r>
          </a:p>
          <a:p>
            <a:r>
              <a:rPr lang="fi-FI" sz="2000" dirty="0">
                <a:latin typeface="Calibri" panose="020F0502020204030204" pitchFamily="34" charset="0"/>
                <a:ea typeface="Calibri" panose="020F0502020204030204" pitchFamily="34" charset="0"/>
                <a:cs typeface="Times New Roman" panose="02020603050405020304" pitchFamily="18" charset="0"/>
              </a:rPr>
              <a:t>Jumalanpalveluksessa tilat on koristeltu kauniiksi, musiikki on iloista ja jumalanpalveluksen jälkeen nautitaan juhlavat kahvit.</a:t>
            </a:r>
          </a:p>
          <a:p>
            <a:r>
              <a:rPr lang="fi-FI" sz="2000" dirty="0">
                <a:effectLst/>
                <a:latin typeface="Calibri" panose="020F0502020204030204" pitchFamily="34" charset="0"/>
                <a:ea typeface="Calibri" panose="020F0502020204030204" pitchFamily="34" charset="0"/>
                <a:cs typeface="Times New Roman" panose="02020603050405020304" pitchFamily="18" charset="0"/>
              </a:rPr>
              <a:t>Iloista sanomaa vahvistaa myös kansainvälisen Pelastusarmeijan johtajan, kenraalin, pääsiäistervehdys, jonka nykyisin voi katsoa vaikkapa kenraalin omalta Facebook-sivulta.  </a:t>
            </a:r>
          </a:p>
          <a:p>
            <a:endParaRPr lang="fi-FI" sz="1300" dirty="0">
              <a:ea typeface="+mn-lt"/>
              <a:cs typeface="+mn-lt"/>
            </a:endParaRPr>
          </a:p>
          <a:p>
            <a:endParaRPr lang="fi-FI" sz="1300" dirty="0">
              <a:cs typeface="Calibri"/>
            </a:endParaRPr>
          </a:p>
        </p:txBody>
      </p:sp>
      <p:pic>
        <p:nvPicPr>
          <p:cNvPr id="5" name="Kuva 4" descr="Valokuva rististä auringonpaisteessa.">
            <a:extLst>
              <a:ext uri="{FF2B5EF4-FFF2-40B4-BE49-F238E27FC236}">
                <a16:creationId xmlns:a16="http://schemas.microsoft.com/office/drawing/2014/main" id="{079AF795-9FC2-45FC-AB39-C09CEFBE18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984" r="1" b="1"/>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2052" name="Picture 4" descr="Piirustus, jossa pelastusarmeijalaiset juhlivat.">
            <a:extLst>
              <a:ext uri="{FF2B5EF4-FFF2-40B4-BE49-F238E27FC236}">
                <a16:creationId xmlns:a16="http://schemas.microsoft.com/office/drawing/2014/main" id="{78324BEC-428B-432A-9DC1-412AB45DF7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11" r="13772" b="-1"/>
          <a:stretch/>
        </p:blipFill>
        <p:spPr bwMode="auto">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a:noFill/>
          <a:extLst>
            <a:ext uri="{909E8E84-426E-40DD-AFC4-6F175D3DCCD1}">
              <a14:hiddenFill xmlns:a14="http://schemas.microsoft.com/office/drawing/2010/main">
                <a:solidFill>
                  <a:srgbClr val="FFFFFF"/>
                </a:solidFill>
              </a14:hiddenFill>
            </a:ext>
          </a:extLst>
        </p:spPr>
      </p:pic>
      <p:pic>
        <p:nvPicPr>
          <p:cNvPr id="2050" name="Picture 2" descr="Valokuva jossa pappi kastaa pienen vauvan vedellä.">
            <a:extLst>
              <a:ext uri="{FF2B5EF4-FFF2-40B4-BE49-F238E27FC236}">
                <a16:creationId xmlns:a16="http://schemas.microsoft.com/office/drawing/2014/main" id="{2A1A4359-53FE-46CA-8F0B-249303D68BF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905" b="3"/>
          <a:stretch/>
        </p:blipFill>
        <p:spPr bwMode="auto">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sp>
        <p:nvSpPr>
          <p:cNvPr id="4" name="Alatunnisteen paikkamerkki 3">
            <a:extLst>
              <a:ext uri="{FF2B5EF4-FFF2-40B4-BE49-F238E27FC236}">
                <a16:creationId xmlns:a16="http://schemas.microsoft.com/office/drawing/2014/main" id="{7D52F73E-440B-1887-09AC-C390DFD5F488}"/>
              </a:ext>
            </a:extLst>
          </p:cNvPr>
          <p:cNvSpPr>
            <a:spLocks noGrp="1"/>
          </p:cNvSpPr>
          <p:nvPr>
            <p:ph type="ftr" sz="quarter" idx="11"/>
          </p:nvPr>
        </p:nvSpPr>
        <p:spPr>
          <a:xfrm>
            <a:off x="4937132" y="6492875"/>
            <a:ext cx="4114800" cy="365125"/>
          </a:xfrm>
        </p:spPr>
        <p:txBody>
          <a:bodyPr/>
          <a:lstStyle/>
          <a:p>
            <a:r>
              <a:rPr lang="fi-FI"/>
              <a:t>Suomen Ekumeenisen Neuvoston Kasvatusasioiden jaosto</a:t>
            </a:r>
          </a:p>
        </p:txBody>
      </p:sp>
    </p:spTree>
    <p:extLst>
      <p:ext uri="{BB962C8B-B14F-4D97-AF65-F5344CB8AC3E}">
        <p14:creationId xmlns:p14="http://schemas.microsoft.com/office/powerpoint/2010/main" val="3117201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0576E0D-2792-45D6-87F0-1BEBAEF4CBB6}"/>
              </a:ext>
            </a:extLst>
          </p:cNvPr>
          <p:cNvSpPr>
            <a:spLocks noGrp="1"/>
          </p:cNvSpPr>
          <p:nvPr>
            <p:ph type="title"/>
          </p:nvPr>
        </p:nvSpPr>
        <p:spPr>
          <a:xfrm>
            <a:off x="838200" y="556337"/>
            <a:ext cx="7273413" cy="1651404"/>
          </a:xfrm>
        </p:spPr>
        <p:txBody>
          <a:bodyPr>
            <a:normAutofit/>
          </a:bodyPr>
          <a:lstStyle/>
          <a:p>
            <a:r>
              <a:rPr lang="fi-FI" sz="4000" b="1" dirty="0">
                <a:latin typeface="Algerian" panose="04020705040A02060702" pitchFamily="82" charset="0"/>
                <a:ea typeface="+mj-lt"/>
                <a:cs typeface="Calibri Light"/>
              </a:rPr>
              <a:t>Pääsiäisen symboliikkaa</a:t>
            </a:r>
            <a:endParaRPr lang="fi-FI" sz="4000" dirty="0"/>
          </a:p>
        </p:txBody>
      </p:sp>
      <p:sp>
        <p:nvSpPr>
          <p:cNvPr id="8" name="Content Placeholder 7">
            <a:extLst>
              <a:ext uri="{FF2B5EF4-FFF2-40B4-BE49-F238E27FC236}">
                <a16:creationId xmlns:a16="http://schemas.microsoft.com/office/drawing/2014/main" id="{37E3FF25-F1EA-32D2-54D2-AF1768B04CC1}"/>
              </a:ext>
            </a:extLst>
          </p:cNvPr>
          <p:cNvSpPr>
            <a:spLocks noGrp="1"/>
          </p:cNvSpPr>
          <p:nvPr>
            <p:ph idx="1"/>
          </p:nvPr>
        </p:nvSpPr>
        <p:spPr>
          <a:xfrm>
            <a:off x="619432" y="2085883"/>
            <a:ext cx="7737987" cy="4215780"/>
          </a:xfrm>
        </p:spPr>
        <p:txBody>
          <a:bodyPr>
            <a:normAutofit/>
          </a:bodyPr>
          <a:lstStyle/>
          <a:p>
            <a:r>
              <a:rPr lang="en-US" sz="2000" dirty="0" err="1"/>
              <a:t>Pääsiäismuna</a:t>
            </a:r>
            <a:r>
              <a:rPr lang="en-US" sz="2000" dirty="0"/>
              <a:t> </a:t>
            </a:r>
            <a:r>
              <a:rPr lang="en-US" sz="2000" dirty="0" err="1"/>
              <a:t>symboloi</a:t>
            </a:r>
            <a:r>
              <a:rPr lang="en-US" sz="2000" dirty="0"/>
              <a:t> </a:t>
            </a:r>
            <a:r>
              <a:rPr lang="en-US" sz="2000" dirty="0" err="1"/>
              <a:t>uuden</a:t>
            </a:r>
            <a:r>
              <a:rPr lang="en-US" sz="2000" dirty="0"/>
              <a:t> </a:t>
            </a:r>
            <a:r>
              <a:rPr lang="en-US" sz="2000" dirty="0" err="1"/>
              <a:t>elämän</a:t>
            </a:r>
            <a:r>
              <a:rPr lang="en-US" sz="2000" dirty="0"/>
              <a:t> </a:t>
            </a:r>
            <a:r>
              <a:rPr lang="en-US" sz="2000" dirty="0" err="1"/>
              <a:t>alkua</a:t>
            </a:r>
            <a:r>
              <a:rPr lang="en-US" sz="2000" dirty="0"/>
              <a:t> ja </a:t>
            </a:r>
            <a:r>
              <a:rPr lang="en-US" sz="2000" dirty="0" err="1"/>
              <a:t>hedelmällisyyttä</a:t>
            </a:r>
            <a:r>
              <a:rPr lang="en-US" sz="2000" dirty="0"/>
              <a:t> </a:t>
            </a:r>
            <a:r>
              <a:rPr lang="en-US" sz="2000" dirty="0" err="1"/>
              <a:t>sekä</a:t>
            </a:r>
            <a:r>
              <a:rPr lang="en-US" sz="2000" dirty="0"/>
              <a:t> </a:t>
            </a:r>
            <a:r>
              <a:rPr lang="en-US" sz="2000" dirty="0" err="1"/>
              <a:t>Jeesuksen</a:t>
            </a:r>
            <a:r>
              <a:rPr lang="en-US" sz="2000" dirty="0"/>
              <a:t> </a:t>
            </a:r>
            <a:r>
              <a:rPr lang="en-US" sz="2000" dirty="0" err="1"/>
              <a:t>ylösnousemusta</a:t>
            </a:r>
            <a:r>
              <a:rPr lang="en-US" sz="2000" dirty="0"/>
              <a:t>.</a:t>
            </a:r>
          </a:p>
          <a:p>
            <a:r>
              <a:rPr lang="en-US" sz="2000" dirty="0" err="1"/>
              <a:t>Legendan</a:t>
            </a:r>
            <a:r>
              <a:rPr lang="en-US" sz="2000" dirty="0"/>
              <a:t> </a:t>
            </a:r>
            <a:r>
              <a:rPr lang="en-US" sz="2000" dirty="0" err="1"/>
              <a:t>mukaan</a:t>
            </a:r>
            <a:r>
              <a:rPr lang="en-US" sz="2000" dirty="0"/>
              <a:t> </a:t>
            </a:r>
            <a:r>
              <a:rPr lang="en-US" sz="2000" dirty="0" err="1"/>
              <a:t>Magdalan</a:t>
            </a:r>
            <a:r>
              <a:rPr lang="en-US" sz="2000" dirty="0"/>
              <a:t> Maria </a:t>
            </a:r>
            <a:r>
              <a:rPr lang="en-US" sz="2000" dirty="0" err="1"/>
              <a:t>lahjoitti</a:t>
            </a:r>
            <a:r>
              <a:rPr lang="en-US" sz="2000" dirty="0"/>
              <a:t> </a:t>
            </a:r>
            <a:r>
              <a:rPr lang="en-US" sz="2000" dirty="0" err="1"/>
              <a:t>keisari</a:t>
            </a:r>
            <a:r>
              <a:rPr lang="en-US" sz="2000" dirty="0"/>
              <a:t> </a:t>
            </a:r>
            <a:r>
              <a:rPr lang="en-US" sz="2000" dirty="0" err="1"/>
              <a:t>Tiberiaalle</a:t>
            </a:r>
            <a:r>
              <a:rPr lang="en-US" sz="2000" dirty="0"/>
              <a:t> </a:t>
            </a:r>
            <a:r>
              <a:rPr lang="en-US" sz="2000" dirty="0" err="1"/>
              <a:t>munan</a:t>
            </a:r>
            <a:r>
              <a:rPr lang="en-US" sz="2000" dirty="0"/>
              <a:t>, </a:t>
            </a:r>
            <a:r>
              <a:rPr lang="en-US" sz="2000" dirty="0" err="1"/>
              <a:t>joka</a:t>
            </a:r>
            <a:r>
              <a:rPr lang="en-US" sz="2000" dirty="0"/>
              <a:t> </a:t>
            </a:r>
            <a:r>
              <a:rPr lang="en-US" sz="2000" dirty="0" err="1"/>
              <a:t>antamishetkellä</a:t>
            </a:r>
            <a:r>
              <a:rPr lang="en-US" sz="2000" dirty="0"/>
              <a:t> </a:t>
            </a:r>
            <a:r>
              <a:rPr lang="en-US" sz="2000" dirty="0" err="1"/>
              <a:t>värjäytyi</a:t>
            </a:r>
            <a:r>
              <a:rPr lang="en-US" sz="2000" dirty="0"/>
              <a:t> </a:t>
            </a:r>
            <a:r>
              <a:rPr lang="en-US" sz="2000" dirty="0" err="1"/>
              <a:t>punaiseksi</a:t>
            </a:r>
            <a:r>
              <a:rPr lang="en-US" sz="2000" dirty="0"/>
              <a:t>. </a:t>
            </a:r>
            <a:r>
              <a:rPr lang="en-US" sz="2000" dirty="0" err="1"/>
              <a:t>Siksi</a:t>
            </a:r>
            <a:r>
              <a:rPr lang="en-US" sz="2000" dirty="0"/>
              <a:t> </a:t>
            </a:r>
            <a:r>
              <a:rPr lang="en-US" sz="2000" dirty="0" err="1"/>
              <a:t>krisityt</a:t>
            </a:r>
            <a:r>
              <a:rPr lang="en-US" sz="2000" dirty="0"/>
              <a:t> </a:t>
            </a:r>
            <a:r>
              <a:rPr lang="en-US" sz="2000" dirty="0" err="1"/>
              <a:t>ympäri</a:t>
            </a:r>
            <a:r>
              <a:rPr lang="en-US" sz="2000" dirty="0"/>
              <a:t> mailman </a:t>
            </a:r>
            <a:r>
              <a:rPr lang="en-US" sz="2000" dirty="0" err="1"/>
              <a:t>värjäävät</a:t>
            </a:r>
            <a:r>
              <a:rPr lang="en-US" sz="2000" dirty="0"/>
              <a:t> munia </a:t>
            </a:r>
            <a:r>
              <a:rPr lang="en-US" sz="2000" dirty="0" err="1"/>
              <a:t>vieläkin</a:t>
            </a:r>
            <a:r>
              <a:rPr lang="en-US" sz="2000" dirty="0"/>
              <a:t>.</a:t>
            </a:r>
          </a:p>
          <a:p>
            <a:r>
              <a:rPr lang="en-US" sz="2000" dirty="0" err="1"/>
              <a:t>Munista</a:t>
            </a:r>
            <a:r>
              <a:rPr lang="en-US" sz="2000" dirty="0"/>
              <a:t> </a:t>
            </a:r>
            <a:r>
              <a:rPr lang="en-US" sz="2000" dirty="0" err="1"/>
              <a:t>kuoriutuvat</a:t>
            </a:r>
            <a:r>
              <a:rPr lang="en-US" sz="2000" dirty="0"/>
              <a:t> </a:t>
            </a:r>
            <a:r>
              <a:rPr lang="en-US" sz="2000" dirty="0" err="1"/>
              <a:t>tiput</a:t>
            </a:r>
            <a:r>
              <a:rPr lang="en-US" sz="2000" dirty="0"/>
              <a:t> ja </a:t>
            </a:r>
            <a:r>
              <a:rPr lang="en-US" sz="2000" dirty="0" err="1"/>
              <a:t>yllätyksiä</a:t>
            </a:r>
            <a:r>
              <a:rPr lang="en-US" sz="2000" dirty="0"/>
              <a:t> </a:t>
            </a:r>
            <a:r>
              <a:rPr lang="en-US" sz="2000" dirty="0" err="1"/>
              <a:t>sisältävät</a:t>
            </a:r>
            <a:r>
              <a:rPr lang="en-US" sz="2000" dirty="0"/>
              <a:t> </a:t>
            </a:r>
            <a:r>
              <a:rPr lang="en-US" sz="2000" dirty="0" err="1"/>
              <a:t>pääsiäismunat</a:t>
            </a:r>
            <a:r>
              <a:rPr lang="en-US" sz="2000" dirty="0"/>
              <a:t> </a:t>
            </a:r>
            <a:r>
              <a:rPr lang="en-US" sz="2000" dirty="0" err="1"/>
              <a:t>kuvastavat</a:t>
            </a:r>
            <a:r>
              <a:rPr lang="en-US" sz="2000" dirty="0"/>
              <a:t> </a:t>
            </a:r>
            <a:r>
              <a:rPr lang="en-US" sz="2000" dirty="0" err="1"/>
              <a:t>pääsiäiskertomuksen</a:t>
            </a:r>
            <a:r>
              <a:rPr lang="en-US" sz="2000" dirty="0"/>
              <a:t> </a:t>
            </a:r>
            <a:r>
              <a:rPr lang="en-US" sz="2000" dirty="0" err="1"/>
              <a:t>suurta</a:t>
            </a:r>
            <a:r>
              <a:rPr lang="en-US" sz="2000" dirty="0"/>
              <a:t> </a:t>
            </a:r>
            <a:r>
              <a:rPr lang="en-US" sz="2000" dirty="0" err="1"/>
              <a:t>yllätystä</a:t>
            </a:r>
            <a:r>
              <a:rPr lang="en-US" sz="2000" dirty="0"/>
              <a:t>.</a:t>
            </a:r>
          </a:p>
          <a:p>
            <a:r>
              <a:rPr lang="en-US" sz="2000" dirty="0" err="1"/>
              <a:t>Jänis</a:t>
            </a:r>
            <a:r>
              <a:rPr lang="en-US" sz="2000" dirty="0"/>
              <a:t> on </a:t>
            </a:r>
            <a:r>
              <a:rPr lang="en-US" sz="2000" dirty="0" err="1"/>
              <a:t>uuden</a:t>
            </a:r>
            <a:r>
              <a:rPr lang="en-US" sz="2000" dirty="0"/>
              <a:t> </a:t>
            </a:r>
            <a:r>
              <a:rPr lang="en-US" sz="2000" dirty="0" err="1"/>
              <a:t>elämän</a:t>
            </a:r>
            <a:r>
              <a:rPr lang="en-US" sz="2000" dirty="0"/>
              <a:t> </a:t>
            </a:r>
            <a:r>
              <a:rPr lang="en-US" sz="2000" dirty="0" err="1"/>
              <a:t>symboli</a:t>
            </a:r>
            <a:r>
              <a:rPr lang="en-US" sz="2000" dirty="0"/>
              <a:t>. </a:t>
            </a:r>
            <a:r>
              <a:rPr lang="en-US" sz="2000" dirty="0" err="1"/>
              <a:t>Jäniksen</a:t>
            </a:r>
            <a:r>
              <a:rPr lang="en-US" sz="2000" dirty="0"/>
              <a:t> </a:t>
            </a:r>
            <a:r>
              <a:rPr lang="en-US" sz="2000" dirty="0" err="1"/>
              <a:t>ajateltiin</a:t>
            </a:r>
            <a:r>
              <a:rPr lang="en-US" sz="2000" dirty="0"/>
              <a:t> </a:t>
            </a:r>
            <a:r>
              <a:rPr lang="en-US" sz="2000" dirty="0" err="1"/>
              <a:t>nukkuvan</a:t>
            </a:r>
            <a:r>
              <a:rPr lang="en-US" sz="2000" dirty="0"/>
              <a:t> </a:t>
            </a:r>
            <a:r>
              <a:rPr lang="en-US" sz="2000" dirty="0" err="1"/>
              <a:t>silmät</a:t>
            </a:r>
            <a:r>
              <a:rPr lang="en-US" sz="2000" dirty="0"/>
              <a:t> </a:t>
            </a:r>
            <a:r>
              <a:rPr lang="en-US" sz="2000" dirty="0" err="1"/>
              <a:t>auki</a:t>
            </a:r>
            <a:r>
              <a:rPr lang="en-US" sz="2000" dirty="0"/>
              <a:t> ja </a:t>
            </a:r>
            <a:r>
              <a:rPr lang="en-US" sz="2000" dirty="0" err="1"/>
              <a:t>kristityille</a:t>
            </a:r>
            <a:r>
              <a:rPr lang="en-US" sz="2000" dirty="0"/>
              <a:t> </a:t>
            </a:r>
            <a:r>
              <a:rPr lang="en-US" sz="2000" dirty="0" err="1"/>
              <a:t>tämä</a:t>
            </a:r>
            <a:r>
              <a:rPr lang="en-US" sz="2000" dirty="0"/>
              <a:t> </a:t>
            </a:r>
            <a:r>
              <a:rPr lang="en-US" sz="2000" dirty="0" err="1"/>
              <a:t>edusti</a:t>
            </a:r>
            <a:r>
              <a:rPr lang="en-US" sz="2000" dirty="0"/>
              <a:t> </a:t>
            </a:r>
            <a:r>
              <a:rPr lang="en-US" sz="2000" dirty="0" err="1"/>
              <a:t>Jeesusta</a:t>
            </a:r>
            <a:r>
              <a:rPr lang="en-US" sz="2000" dirty="0"/>
              <a:t>, </a:t>
            </a:r>
            <a:r>
              <a:rPr lang="en-US" sz="2000" dirty="0" err="1"/>
              <a:t>joka</a:t>
            </a:r>
            <a:r>
              <a:rPr lang="en-US" sz="2000" dirty="0"/>
              <a:t> </a:t>
            </a:r>
            <a:r>
              <a:rPr lang="en-US" sz="2000" dirty="0" err="1"/>
              <a:t>ei</a:t>
            </a:r>
            <a:r>
              <a:rPr lang="en-US" sz="2000" dirty="0"/>
              <a:t> </a:t>
            </a:r>
            <a:r>
              <a:rPr lang="en-US" sz="2000" dirty="0" err="1"/>
              <a:t>kuollutkaan</a:t>
            </a:r>
            <a:r>
              <a:rPr lang="en-US" sz="2000" dirty="0"/>
              <a:t> </a:t>
            </a:r>
            <a:r>
              <a:rPr lang="en-US" sz="2000" dirty="0" err="1"/>
              <a:t>eli</a:t>
            </a:r>
            <a:r>
              <a:rPr lang="en-US" sz="2000" dirty="0"/>
              <a:t> </a:t>
            </a:r>
            <a:r>
              <a:rPr lang="en-US" sz="2000" dirty="0" err="1"/>
              <a:t>nukkunut</a:t>
            </a:r>
            <a:r>
              <a:rPr lang="en-US" sz="2000" dirty="0"/>
              <a:t> </a:t>
            </a:r>
            <a:r>
              <a:rPr lang="en-US" sz="2000" dirty="0" err="1"/>
              <a:t>ikuiseen</a:t>
            </a:r>
            <a:r>
              <a:rPr lang="en-US" sz="2000" dirty="0"/>
              <a:t> </a:t>
            </a:r>
            <a:r>
              <a:rPr lang="en-US" sz="2000" dirty="0" err="1"/>
              <a:t>uneen</a:t>
            </a:r>
            <a:r>
              <a:rPr lang="en-US" sz="2000" dirty="0"/>
              <a:t>.</a:t>
            </a:r>
          </a:p>
          <a:p>
            <a:r>
              <a:rPr lang="en-US" sz="2000" dirty="0" err="1"/>
              <a:t>Narsissit</a:t>
            </a:r>
            <a:r>
              <a:rPr lang="en-US" sz="2000" dirty="0"/>
              <a:t> ja </a:t>
            </a:r>
            <a:r>
              <a:rPr lang="en-US" sz="2000" dirty="0" err="1"/>
              <a:t>rairuoho</a:t>
            </a:r>
            <a:r>
              <a:rPr lang="en-US" sz="2000" dirty="0"/>
              <a:t> </a:t>
            </a:r>
            <a:r>
              <a:rPr lang="en-US" sz="2000" dirty="0" err="1"/>
              <a:t>symboloivat</a:t>
            </a:r>
            <a:r>
              <a:rPr lang="en-US" sz="2000" dirty="0"/>
              <a:t> </a:t>
            </a:r>
            <a:r>
              <a:rPr lang="en-US" sz="2000" dirty="0" err="1"/>
              <a:t>iloa</a:t>
            </a:r>
            <a:r>
              <a:rPr lang="en-US" sz="2000" dirty="0"/>
              <a:t>, </a:t>
            </a:r>
            <a:r>
              <a:rPr lang="en-US" sz="2000" dirty="0" err="1"/>
              <a:t>toivoa</a:t>
            </a:r>
            <a:r>
              <a:rPr lang="en-US" sz="2000" dirty="0"/>
              <a:t>, </a:t>
            </a:r>
            <a:r>
              <a:rPr lang="en-US" sz="2000" dirty="0" err="1"/>
              <a:t>uutta</a:t>
            </a:r>
            <a:r>
              <a:rPr lang="en-US" sz="2000" dirty="0"/>
              <a:t> </a:t>
            </a:r>
            <a:r>
              <a:rPr lang="en-US" sz="2000" dirty="0" err="1"/>
              <a:t>alkua</a:t>
            </a:r>
            <a:r>
              <a:rPr lang="en-US" sz="2000" dirty="0"/>
              <a:t>, </a:t>
            </a:r>
            <a:r>
              <a:rPr lang="en-US" sz="2000" dirty="0" err="1"/>
              <a:t>kevään</a:t>
            </a:r>
            <a:r>
              <a:rPr lang="en-US" sz="2000" dirty="0"/>
              <a:t> </a:t>
            </a:r>
            <a:r>
              <a:rPr lang="en-US" sz="2000" dirty="0" err="1"/>
              <a:t>tulemista</a:t>
            </a:r>
            <a:r>
              <a:rPr lang="en-US" sz="2000" dirty="0"/>
              <a:t> ja </a:t>
            </a:r>
            <a:r>
              <a:rPr lang="en-US" sz="2000" dirty="0" err="1"/>
              <a:t>ylösnousemusta</a:t>
            </a:r>
            <a:r>
              <a:rPr lang="en-US" sz="2000" dirty="0"/>
              <a:t>. </a:t>
            </a:r>
          </a:p>
          <a:p>
            <a:endParaRPr lang="en-US" sz="1700" dirty="0"/>
          </a:p>
          <a:p>
            <a:endParaRPr lang="en-US" sz="1700" dirty="0"/>
          </a:p>
        </p:txBody>
      </p:sp>
      <p:pic>
        <p:nvPicPr>
          <p:cNvPr id="4" name="Sisällön paikkamerkki 3" descr="Maalattu pääsiäismuna.">
            <a:extLst>
              <a:ext uri="{FF2B5EF4-FFF2-40B4-BE49-F238E27FC236}">
                <a16:creationId xmlns:a16="http://schemas.microsoft.com/office/drawing/2014/main" id="{A2C74AF5-1EBC-4023-AB80-D58BCCE90FCE}"/>
              </a:ext>
              <a:ext uri="{C183D7F6-B498-43B3-948B-1728B52AA6E4}">
                <adec:decorative xmlns:adec="http://schemas.microsoft.com/office/drawing/2017/decorative" val="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641" b="2234"/>
          <a:stretch/>
        </p:blipFill>
        <p:spPr bwMode="auto">
          <a:xfrm rot="5400000">
            <a:off x="8411290" y="681508"/>
            <a:ext cx="3168155" cy="2141475"/>
          </a:xfrm>
          <a:prstGeom prst="rect">
            <a:avLst/>
          </a:prstGeom>
          <a:noFill/>
        </p:spPr>
      </p:pic>
      <p:pic>
        <p:nvPicPr>
          <p:cNvPr id="5" name="Kuva 4" descr="Piirros pupusta ja tipusta.">
            <a:extLst>
              <a:ext uri="{FF2B5EF4-FFF2-40B4-BE49-F238E27FC236}">
                <a16:creationId xmlns:a16="http://schemas.microsoft.com/office/drawing/2014/main" id="{CC96BF55-8D22-457B-B4F5-5AE3F6F0C6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588402" y="3856234"/>
            <a:ext cx="2813930" cy="2110447"/>
          </a:xfrm>
          <a:prstGeom prst="rect">
            <a:avLst/>
          </a:prstGeom>
        </p:spPr>
      </p:pic>
      <p:sp>
        <p:nvSpPr>
          <p:cNvPr id="3" name="Alatunnisteen paikkamerkki 2">
            <a:extLst>
              <a:ext uri="{FF2B5EF4-FFF2-40B4-BE49-F238E27FC236}">
                <a16:creationId xmlns:a16="http://schemas.microsoft.com/office/drawing/2014/main" id="{77B15B7A-13BD-362D-DE16-9462B567FC0B}"/>
              </a:ext>
            </a:extLst>
          </p:cNvPr>
          <p:cNvSpPr>
            <a:spLocks noGrp="1"/>
          </p:cNvSpPr>
          <p:nvPr>
            <p:ph type="ftr" sz="quarter" idx="11"/>
          </p:nvPr>
        </p:nvSpPr>
        <p:spPr/>
        <p:txBody>
          <a:bodyPr/>
          <a:lstStyle/>
          <a:p>
            <a:r>
              <a:rPr lang="fi-FI"/>
              <a:t>Suomen Ekumeenisen Neuvoston Kasvatusasioiden jaosto</a:t>
            </a:r>
          </a:p>
        </p:txBody>
      </p:sp>
    </p:spTree>
    <p:extLst>
      <p:ext uri="{BB962C8B-B14F-4D97-AF65-F5344CB8AC3E}">
        <p14:creationId xmlns:p14="http://schemas.microsoft.com/office/powerpoint/2010/main" val="1773275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4696E8-8F31-CF94-514D-E032C868DD30}"/>
              </a:ext>
            </a:extLst>
          </p:cNvPr>
          <p:cNvSpPr>
            <a:spLocks noGrp="1"/>
          </p:cNvSpPr>
          <p:nvPr>
            <p:ph type="title"/>
          </p:nvPr>
        </p:nvSpPr>
        <p:spPr>
          <a:xfrm>
            <a:off x="838200" y="365126"/>
            <a:ext cx="10581862" cy="966718"/>
          </a:xfrm>
        </p:spPr>
        <p:txBody>
          <a:bodyPr>
            <a:normAutofit/>
          </a:bodyPr>
          <a:lstStyle/>
          <a:p>
            <a:r>
              <a:rPr lang="fi-FI" b="1" dirty="0">
                <a:latin typeface="Algerian" panose="04020705040A02060702" pitchFamily="82" charset="0"/>
                <a:ea typeface="+mj-lt"/>
                <a:cs typeface="Calibri Light"/>
              </a:rPr>
              <a:t>Tehtäviä </a:t>
            </a:r>
            <a:endParaRPr lang="fi-FI" dirty="0"/>
          </a:p>
        </p:txBody>
      </p:sp>
      <p:sp>
        <p:nvSpPr>
          <p:cNvPr id="3" name="Sisällön paikkamerkki 2">
            <a:extLst>
              <a:ext uri="{FF2B5EF4-FFF2-40B4-BE49-F238E27FC236}">
                <a16:creationId xmlns:a16="http://schemas.microsoft.com/office/drawing/2014/main" id="{4AB6FEAC-920F-2BF1-0AD9-E406B8D6DCC1}"/>
              </a:ext>
            </a:extLst>
          </p:cNvPr>
          <p:cNvSpPr>
            <a:spLocks noGrp="1"/>
          </p:cNvSpPr>
          <p:nvPr>
            <p:ph idx="1"/>
          </p:nvPr>
        </p:nvSpPr>
        <p:spPr>
          <a:xfrm>
            <a:off x="235974" y="1455174"/>
            <a:ext cx="11372931" cy="5211097"/>
          </a:xfrm>
        </p:spPr>
        <p:txBody>
          <a:bodyPr vert="horz" lIns="91440" tIns="45720" rIns="91440" bIns="45720" rtlCol="0" anchor="t">
            <a:normAutofit/>
          </a:bodyPr>
          <a:lstStyle/>
          <a:p>
            <a:pPr marL="0" indent="0">
              <a:buNone/>
            </a:pPr>
            <a:r>
              <a:rPr lang="fi-FI" sz="2600" dirty="0">
                <a:cs typeface="Calibri"/>
              </a:rPr>
              <a:t>1. Millaisia ruokia sinun kodissasi syödään pääsiäisenä? Mikä on lempiherkkusi pääsiäisenä?</a:t>
            </a:r>
            <a:endParaRPr lang="fi-FI" sz="2600" dirty="0">
              <a:ea typeface="+mn-lt"/>
              <a:cs typeface="+mn-lt"/>
            </a:endParaRPr>
          </a:p>
          <a:p>
            <a:pPr marL="0" indent="0">
              <a:buNone/>
            </a:pPr>
            <a:r>
              <a:rPr lang="fi-FI" sz="2600" dirty="0">
                <a:cs typeface="Calibri"/>
              </a:rPr>
              <a:t>2. Millaisia koristeita kotiisi laitetaan pääsiäiseksi?</a:t>
            </a:r>
          </a:p>
          <a:p>
            <a:pPr marL="0" indent="0">
              <a:buNone/>
            </a:pPr>
            <a:r>
              <a:rPr lang="fi-FI" sz="2600" dirty="0">
                <a:ea typeface="+mn-lt"/>
                <a:cs typeface="+mn-lt"/>
              </a:rPr>
              <a:t>3. Ortodoksisen perinteen pääsiäistervehdyksiä ja vastauksia eri kielillä. </a:t>
            </a:r>
            <a:r>
              <a:rPr lang="fi-FI" sz="2600" dirty="0">
                <a:ea typeface="+mn-lt"/>
                <a:cs typeface="+mn-lt"/>
                <a:hlinkClick r:id="rId3"/>
              </a:rPr>
              <a:t>Yhdistä tervehdys oikeaan kieleen. </a:t>
            </a:r>
            <a:endParaRPr lang="fi-FI" sz="2600" dirty="0">
              <a:ea typeface="+mn-lt"/>
              <a:cs typeface="+mn-lt"/>
            </a:endParaRPr>
          </a:p>
          <a:p>
            <a:pPr marL="0" indent="0">
              <a:lnSpc>
                <a:spcPct val="107000"/>
              </a:lnSpc>
              <a:spcAft>
                <a:spcPts val="800"/>
              </a:spcAft>
              <a:buNone/>
            </a:pPr>
            <a:r>
              <a:rPr lang="fi-FI" sz="2600" dirty="0">
                <a:latin typeface="Calibri" panose="020F0502020204030204" pitchFamily="34" charset="0"/>
                <a:ea typeface="Calibri" panose="020F0502020204030204" pitchFamily="34" charset="0"/>
                <a:cs typeface="Times New Roman" panose="02020603050405020304" pitchFamily="18" charset="0"/>
              </a:rPr>
              <a:t>4. </a:t>
            </a:r>
            <a:r>
              <a:rPr lang="fi-FI" sz="2600" dirty="0">
                <a:effectLst/>
                <a:latin typeface="Calibri" panose="020F0502020204030204" pitchFamily="34" charset="0"/>
                <a:ea typeface="Calibri" panose="020F0502020204030204" pitchFamily="34" charset="0"/>
                <a:cs typeface="Times New Roman" panose="02020603050405020304" pitchFamily="18" charset="0"/>
              </a:rPr>
              <a:t>Pelastusarmeijassa paastonaikaan liittyy omasta luopuminen toisten hyväksi. Ketä sinä haluaisit auttaa? Millaisia auttamisen mahdollisuuksia sinulla on omassa lähiympäristössäsi? Auttamisesta tulee yleensä auttajallekin hyvä mieli. Oletko sinä joskus auttanut toista ja tullut siitä hyvälle mielelle?</a:t>
            </a:r>
          </a:p>
          <a:p>
            <a:pPr marL="0" indent="0">
              <a:lnSpc>
                <a:spcPct val="107000"/>
              </a:lnSpc>
              <a:spcAft>
                <a:spcPts val="800"/>
              </a:spcAft>
              <a:buNone/>
            </a:pPr>
            <a:r>
              <a:rPr lang="fi-FI" sz="2600" dirty="0">
                <a:effectLst/>
                <a:latin typeface="Calibri" panose="020F0502020204030204" pitchFamily="34" charset="0"/>
                <a:ea typeface="Calibri" panose="020F0502020204030204" pitchFamily="34" charset="0"/>
                <a:cs typeface="Times New Roman" panose="02020603050405020304" pitchFamily="18" charset="0"/>
              </a:rPr>
              <a:t>5. Pääsiäisen Raamatun kertomuksiin liittyy monenlaisia tunteita. Pohtikaa, mitä tunteita kertomuksissa on ja millä tavalla ne näkyvät eri kirkkojen perinteissä. </a:t>
            </a:r>
            <a:endParaRPr lang="fi-FI" sz="26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fi-FI" sz="2600" dirty="0">
              <a:effectLst/>
              <a:latin typeface="Calibri" panose="020F0502020204030204" pitchFamily="34" charset="0"/>
              <a:ea typeface="Calibri" panose="020F0502020204030204" pitchFamily="34" charset="0"/>
              <a:cs typeface="Times New Roman" panose="02020603050405020304" pitchFamily="18" charset="0"/>
            </a:endParaRPr>
          </a:p>
          <a:p>
            <a:endParaRPr lang="fi-FI" dirty="0"/>
          </a:p>
        </p:txBody>
      </p:sp>
      <p:sp>
        <p:nvSpPr>
          <p:cNvPr id="4" name="Alatunnisteen paikkamerkki 3">
            <a:extLst>
              <a:ext uri="{FF2B5EF4-FFF2-40B4-BE49-F238E27FC236}">
                <a16:creationId xmlns:a16="http://schemas.microsoft.com/office/drawing/2014/main" id="{3C6A27AD-1780-9EF8-8735-9E1835DF5A86}"/>
              </a:ext>
            </a:extLst>
          </p:cNvPr>
          <p:cNvSpPr>
            <a:spLocks noGrp="1"/>
          </p:cNvSpPr>
          <p:nvPr>
            <p:ph type="ftr" sz="quarter" idx="11"/>
          </p:nvPr>
        </p:nvSpPr>
        <p:spPr>
          <a:xfrm>
            <a:off x="4038600" y="6440846"/>
            <a:ext cx="4114800" cy="365125"/>
          </a:xfrm>
        </p:spPr>
        <p:txBody>
          <a:bodyPr/>
          <a:lstStyle/>
          <a:p>
            <a:r>
              <a:rPr lang="fi-FI" dirty="0"/>
              <a:t>Suomen Ekumeenisen Neuvoston Kasvatusasioiden jaosto</a:t>
            </a:r>
          </a:p>
        </p:txBody>
      </p:sp>
    </p:spTree>
    <p:extLst>
      <p:ext uri="{BB962C8B-B14F-4D97-AF65-F5344CB8AC3E}">
        <p14:creationId xmlns:p14="http://schemas.microsoft.com/office/powerpoint/2010/main" val="2043875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4">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ECBB304-9A64-42BE-9BE7-CCE2F4BF43B2}"/>
              </a:ext>
            </a:extLst>
          </p:cNvPr>
          <p:cNvSpPr>
            <a:spLocks noGrp="1"/>
          </p:cNvSpPr>
          <p:nvPr>
            <p:ph type="title"/>
          </p:nvPr>
        </p:nvSpPr>
        <p:spPr>
          <a:xfrm>
            <a:off x="836679" y="723899"/>
            <a:ext cx="6002110" cy="419102"/>
          </a:xfrm>
        </p:spPr>
        <p:txBody>
          <a:bodyPr>
            <a:normAutofit fontScale="90000"/>
          </a:bodyPr>
          <a:lstStyle/>
          <a:p>
            <a:r>
              <a:rPr lang="fi-FI" sz="4000" dirty="0">
                <a:latin typeface="Algerian" panose="04020705040A02060702" pitchFamily="82" charset="0"/>
              </a:rPr>
              <a:t>Paasto</a:t>
            </a:r>
            <a:br>
              <a:rPr lang="fi-FI" sz="4000" dirty="0"/>
            </a:br>
            <a:r>
              <a:rPr lang="fi-FI" sz="4000" dirty="0"/>
              <a:t>40 päivää ennen pääsiäistä</a:t>
            </a:r>
          </a:p>
        </p:txBody>
      </p:sp>
      <p:sp>
        <p:nvSpPr>
          <p:cNvPr id="3" name="Sisällön paikkamerkki 2">
            <a:extLst>
              <a:ext uri="{FF2B5EF4-FFF2-40B4-BE49-F238E27FC236}">
                <a16:creationId xmlns:a16="http://schemas.microsoft.com/office/drawing/2014/main" id="{D95B5215-DCE9-452F-A159-7DECDC95916B}"/>
              </a:ext>
            </a:extLst>
          </p:cNvPr>
          <p:cNvSpPr>
            <a:spLocks noGrp="1"/>
          </p:cNvSpPr>
          <p:nvPr>
            <p:ph idx="1"/>
          </p:nvPr>
        </p:nvSpPr>
        <p:spPr>
          <a:xfrm>
            <a:off x="218661" y="1530626"/>
            <a:ext cx="6620129" cy="4825724"/>
          </a:xfrm>
        </p:spPr>
        <p:txBody>
          <a:bodyPr>
            <a:normAutofit fontScale="92500" lnSpcReduction="20000"/>
          </a:bodyPr>
          <a:lstStyle/>
          <a:p>
            <a:r>
              <a:rPr lang="fi-FI" sz="1800" dirty="0"/>
              <a:t>Monet kristityt paastoavat ennen pääsiäistä</a:t>
            </a:r>
          </a:p>
          <a:p>
            <a:r>
              <a:rPr lang="fi-FI" sz="1800" dirty="0"/>
              <a:t>Paasto tarkoittaa joistakin asioista luopumista, kuten liharuuista tai vaikka herkuista tai sosiaalisesta mediasta. Paaston tarkoitus on kaikissa kristillisissä perinteissä valmistautua tulevaan juhlaan ja keskittyä hengellisiin asioihin.</a:t>
            </a:r>
          </a:p>
          <a:p>
            <a:r>
              <a:rPr lang="fi-FI" sz="1800" dirty="0"/>
              <a:t>Katolisissa maissa ennen paastoa vietetään karnevaaleja.</a:t>
            </a:r>
          </a:p>
          <a:p>
            <a:r>
              <a:rPr lang="fi-FI" sz="1800" dirty="0"/>
              <a:t>Paasto alkaa tuhkakeskiviikkona, jolloin osa kristityistä ottaa vastaan tuhkalla piirretyn ristinmerkin otsaan katumuksen merkiksi. </a:t>
            </a:r>
            <a:r>
              <a:rPr lang="fi-FI" sz="1800" dirty="0">
                <a:latin typeface="Calibri" panose="020F0502020204030204" pitchFamily="34" charset="0"/>
              </a:rPr>
              <a:t>O</a:t>
            </a:r>
            <a:r>
              <a:rPr lang="fi-FI" sz="1800" dirty="0">
                <a:effectLst/>
                <a:latin typeface="Calibri" panose="020F0502020204030204" pitchFamily="34" charset="0"/>
                <a:ea typeface="Calibri" panose="020F0502020204030204" pitchFamily="34" charset="0"/>
              </a:rPr>
              <a:t>rtodoksit aloittavat paaston pari päivää aikaisemmin sovinto- eli laskiaissunnuntaina ehtoopalveluksen jälkeen.</a:t>
            </a:r>
            <a:endParaRPr lang="fi-FI" sz="1800" dirty="0"/>
          </a:p>
          <a:p>
            <a:r>
              <a:rPr lang="fi-FI" sz="1800" dirty="0"/>
              <a:t>Katolisille tärkeimmät paastopäivät ovat tuhkakeskiviikko ja pitkäperjantai. Vuoden kaikki perjantait ovat pitkäperjantain muistopäiviä ja tällöin vältetään lihan syöntiä.</a:t>
            </a:r>
          </a:p>
          <a:p>
            <a:r>
              <a:rPr lang="fi-FI" sz="1800" dirty="0">
                <a:effectLst/>
                <a:latin typeface="Calibri" panose="020F0502020204030204" pitchFamily="34" charset="0"/>
                <a:ea typeface="Calibri" panose="020F0502020204030204" pitchFamily="34" charset="0"/>
                <a:cs typeface="Times New Roman" panose="02020603050405020304" pitchFamily="18" charset="0"/>
              </a:rPr>
              <a:t>Pelastusarmeijassa järjestetään maailmanlaajuinen </a:t>
            </a:r>
            <a:r>
              <a:rPr lang="fi-FI" sz="1800" i="1" dirty="0">
                <a:effectLst/>
                <a:latin typeface="Calibri" panose="020F0502020204030204" pitchFamily="34" charset="0"/>
                <a:ea typeface="Calibri" panose="020F0502020204030204" pitchFamily="34" charset="0"/>
                <a:cs typeface="Times New Roman" panose="02020603050405020304" pitchFamily="18" charset="0"/>
              </a:rPr>
              <a:t>Partners in mission -keräys</a:t>
            </a:r>
            <a:r>
              <a:rPr lang="fi-FI" sz="1800" dirty="0">
                <a:effectLst/>
                <a:latin typeface="Calibri" panose="020F0502020204030204" pitchFamily="34" charset="0"/>
                <a:ea typeface="Calibri" panose="020F0502020204030204" pitchFamily="34" charset="0"/>
                <a:cs typeface="Times New Roman" panose="02020603050405020304" pitchFamily="18" charset="0"/>
              </a:rPr>
              <a:t> eli </a:t>
            </a:r>
            <a:r>
              <a:rPr lang="fi-FI" sz="1800" i="1" dirty="0">
                <a:effectLst/>
                <a:latin typeface="Calibri" panose="020F0502020204030204" pitchFamily="34" charset="0"/>
                <a:ea typeface="Calibri" panose="020F0502020204030204" pitchFamily="34" charset="0"/>
                <a:cs typeface="Times New Roman" panose="02020603050405020304" pitchFamily="18" charset="0"/>
              </a:rPr>
              <a:t>Kumppanuuskeräys, </a:t>
            </a:r>
            <a:r>
              <a:rPr lang="fi-FI" sz="1800" dirty="0">
                <a:effectLst/>
                <a:latin typeface="Calibri" panose="020F0502020204030204" pitchFamily="34" charset="0"/>
                <a:ea typeface="Calibri" panose="020F0502020204030204" pitchFamily="34" charset="0"/>
                <a:cs typeface="Times New Roman" panose="02020603050405020304" pitchFamily="18" charset="0"/>
              </a:rPr>
              <a:t>jonka varoilla tuetaan Pelastusarmeijan työtä köyhissä maissa.</a:t>
            </a:r>
          </a:p>
          <a:p>
            <a:r>
              <a:rPr lang="fi-FI" sz="1800" dirty="0">
                <a:latin typeface="Calibri" panose="020F0502020204030204" pitchFamily="34" charset="0"/>
                <a:ea typeface="Calibri" panose="020F0502020204030204" pitchFamily="34" charset="0"/>
                <a:cs typeface="Times New Roman" panose="02020603050405020304" pitchFamily="18" charset="0"/>
              </a:rPr>
              <a:t>Paaston aikana säästynyttä rahaa ja aikaa on tarkoitus käyttää toisten auttamiseen. </a:t>
            </a:r>
          </a:p>
          <a:p>
            <a:r>
              <a:rPr lang="fi-FI" sz="1800" dirty="0">
                <a:latin typeface="Calibri" panose="020F0502020204030204" pitchFamily="34" charset="0"/>
                <a:ea typeface="Calibri" panose="020F0502020204030204" pitchFamily="34" charset="0"/>
              </a:rPr>
              <a:t>L</a:t>
            </a:r>
            <a:r>
              <a:rPr lang="fi-FI" sz="1800" dirty="0">
                <a:effectLst/>
                <a:latin typeface="Calibri" panose="020F0502020204030204" pitchFamily="34" charset="0"/>
                <a:ea typeface="Calibri" panose="020F0502020204030204" pitchFamily="34" charset="0"/>
              </a:rPr>
              <a:t>uterilaisessa kirkossa suosittu on ollut </a:t>
            </a:r>
            <a:r>
              <a:rPr lang="fi-FI" sz="1800" i="1" dirty="0">
                <a:effectLst/>
                <a:latin typeface="Calibri" panose="020F0502020204030204" pitchFamily="34" charset="0"/>
                <a:ea typeface="Calibri" panose="020F0502020204030204" pitchFamily="34" charset="0"/>
              </a:rPr>
              <a:t>ekopaasto</a:t>
            </a:r>
            <a:r>
              <a:rPr lang="fi-FI" sz="1800" dirty="0">
                <a:effectLst/>
                <a:latin typeface="Calibri" panose="020F0502020204030204" pitchFamily="34" charset="0"/>
                <a:ea typeface="Calibri" panose="020F0502020204030204" pitchFamily="34" charset="0"/>
              </a:rPr>
              <a:t> (ekopaasto.fi)</a:t>
            </a:r>
            <a:endParaRPr lang="fi-FI" sz="1800" dirty="0"/>
          </a:p>
          <a:p>
            <a:endParaRPr lang="fi-FI" sz="1300" dirty="0"/>
          </a:p>
        </p:txBody>
      </p:sp>
      <p:pic>
        <p:nvPicPr>
          <p:cNvPr id="5" name="Kuva 4" descr="Karnevaalimaski ja konfettia.">
            <a:extLst>
              <a:ext uri="{FF2B5EF4-FFF2-40B4-BE49-F238E27FC236}">
                <a16:creationId xmlns:a16="http://schemas.microsoft.com/office/drawing/2014/main" id="{6D1C7A25-D834-4E6A-A993-813E2DA904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371" r="25299" b="-2"/>
          <a:stretch/>
        </p:blipFill>
        <p:spPr>
          <a:xfrm>
            <a:off x="7199440" y="11885"/>
            <a:ext cx="4992560" cy="6857990"/>
          </a:xfrm>
          <a:prstGeom prst="rect">
            <a:avLst/>
          </a:prstGeom>
          <a:effectLst/>
        </p:spPr>
      </p:pic>
      <p:sp>
        <p:nvSpPr>
          <p:cNvPr id="4" name="Alatunnisteen paikkamerkki 3">
            <a:extLst>
              <a:ext uri="{FF2B5EF4-FFF2-40B4-BE49-F238E27FC236}">
                <a16:creationId xmlns:a16="http://schemas.microsoft.com/office/drawing/2014/main" id="{4D624574-C252-A7AA-7F46-4C90781A3901}"/>
              </a:ext>
            </a:extLst>
          </p:cNvPr>
          <p:cNvSpPr>
            <a:spLocks noGrp="1"/>
          </p:cNvSpPr>
          <p:nvPr>
            <p:ph type="ftr" sz="quarter" idx="11"/>
          </p:nvPr>
        </p:nvSpPr>
        <p:spPr>
          <a:xfrm>
            <a:off x="3195473" y="6356350"/>
            <a:ext cx="3811437" cy="365125"/>
          </a:xfrm>
        </p:spPr>
        <p:txBody>
          <a:bodyPr>
            <a:normAutofit/>
          </a:bodyPr>
          <a:lstStyle/>
          <a:p>
            <a:pPr algn="l">
              <a:spcAft>
                <a:spcPts val="600"/>
              </a:spcAft>
            </a:pPr>
            <a:r>
              <a:rPr lang="fi-FI"/>
              <a:t>Suomen Ekumeenisen Neuvoston Kasvatusasioiden jaosto</a:t>
            </a:r>
          </a:p>
        </p:txBody>
      </p:sp>
    </p:spTree>
    <p:extLst>
      <p:ext uri="{BB962C8B-B14F-4D97-AF65-F5344CB8AC3E}">
        <p14:creationId xmlns:p14="http://schemas.microsoft.com/office/powerpoint/2010/main" val="2564651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7FFC7FA-AF83-335F-658A-55E0F98D64E1}"/>
              </a:ext>
            </a:extLst>
          </p:cNvPr>
          <p:cNvSpPr>
            <a:spLocks noGrp="1"/>
          </p:cNvSpPr>
          <p:nvPr>
            <p:ph type="title"/>
          </p:nvPr>
        </p:nvSpPr>
        <p:spPr>
          <a:xfrm>
            <a:off x="294969" y="365125"/>
            <a:ext cx="11621728" cy="1325563"/>
          </a:xfrm>
        </p:spPr>
        <p:txBody>
          <a:bodyPr>
            <a:normAutofit/>
          </a:bodyPr>
          <a:lstStyle/>
          <a:p>
            <a:r>
              <a:rPr lang="fi-FI" sz="4000" dirty="0">
                <a:latin typeface="Algerian" panose="04020705040A02060702" pitchFamily="82" charset="0"/>
                <a:cs typeface="Calibri Light"/>
              </a:rPr>
              <a:t>Jeesuksen viimeisten hetkien tapahtumat</a:t>
            </a:r>
            <a:endParaRPr lang="fi-FI" sz="4000" dirty="0"/>
          </a:p>
        </p:txBody>
      </p:sp>
      <p:sp>
        <p:nvSpPr>
          <p:cNvPr id="4" name="Tekstin paikkamerkki 3">
            <a:extLst>
              <a:ext uri="{FF2B5EF4-FFF2-40B4-BE49-F238E27FC236}">
                <a16:creationId xmlns:a16="http://schemas.microsoft.com/office/drawing/2014/main" id="{7C2043D6-D3F8-538B-3309-4C2FBE122CEA}"/>
              </a:ext>
            </a:extLst>
          </p:cNvPr>
          <p:cNvSpPr>
            <a:spLocks noGrp="1"/>
          </p:cNvSpPr>
          <p:nvPr>
            <p:ph type="body" idx="1"/>
          </p:nvPr>
        </p:nvSpPr>
        <p:spPr/>
        <p:txBody>
          <a:bodyPr/>
          <a:lstStyle/>
          <a:p>
            <a:r>
              <a:rPr lang="fi-FI" dirty="0"/>
              <a:t>Tapahtumat</a:t>
            </a:r>
          </a:p>
        </p:txBody>
      </p:sp>
      <p:sp>
        <p:nvSpPr>
          <p:cNvPr id="3" name="Sisällön paikkamerkki 2">
            <a:extLst>
              <a:ext uri="{FF2B5EF4-FFF2-40B4-BE49-F238E27FC236}">
                <a16:creationId xmlns:a16="http://schemas.microsoft.com/office/drawing/2014/main" id="{63B867B8-163F-102A-8749-ECED2541B7A4}"/>
              </a:ext>
              <a:ext uri="{C183D7F6-B498-43B3-948B-1728B52AA6E4}">
                <adec:decorative xmlns:adec="http://schemas.microsoft.com/office/drawing/2017/decorative" val="1"/>
              </a:ext>
            </a:extLst>
          </p:cNvPr>
          <p:cNvSpPr>
            <a:spLocks noGrp="1"/>
          </p:cNvSpPr>
          <p:nvPr>
            <p:ph sz="half" idx="2"/>
          </p:nvPr>
        </p:nvSpPr>
        <p:spPr/>
        <p:txBody>
          <a:bodyPr vert="horz" lIns="91440" tIns="45720" rIns="91440" bIns="45720" rtlCol="0" anchor="t">
            <a:normAutofit fontScale="85000" lnSpcReduction="20000"/>
          </a:bodyPr>
          <a:lstStyle/>
          <a:p>
            <a:r>
              <a:rPr lang="fi-FI" dirty="0">
                <a:cs typeface="Calibri"/>
              </a:rPr>
              <a:t>Jeesus ratsastaa aasilla Jerusalemiin</a:t>
            </a:r>
          </a:p>
          <a:p>
            <a:r>
              <a:rPr lang="fi-FI" dirty="0">
                <a:ea typeface="+mn-lt"/>
                <a:cs typeface="+mn-lt"/>
              </a:rPr>
              <a:t>Juudas kavaltaa Jeesuksen</a:t>
            </a:r>
          </a:p>
          <a:p>
            <a:r>
              <a:rPr lang="fi-FI" dirty="0">
                <a:cs typeface="Calibri"/>
              </a:rPr>
              <a:t>Viimeinen ehtoollinen</a:t>
            </a:r>
            <a:endParaRPr lang="fi-FI" dirty="0"/>
          </a:p>
          <a:p>
            <a:r>
              <a:rPr lang="fi-FI" dirty="0">
                <a:cs typeface="Calibri"/>
              </a:rPr>
              <a:t>Jeesus vangitaan Getsemanen puutarhassa</a:t>
            </a:r>
          </a:p>
          <a:p>
            <a:r>
              <a:rPr lang="fi-FI" dirty="0">
                <a:cs typeface="Calibri"/>
              </a:rPr>
              <a:t>Pilatus tuomitsee Jeesuksen kuolemaan</a:t>
            </a:r>
          </a:p>
          <a:p>
            <a:r>
              <a:rPr lang="fi-FI" dirty="0">
                <a:cs typeface="Calibri"/>
              </a:rPr>
              <a:t>Jeesus ristiinnaulitaan Golgatalla</a:t>
            </a:r>
          </a:p>
          <a:p>
            <a:r>
              <a:rPr lang="fi-FI" dirty="0">
                <a:cs typeface="Calibri"/>
              </a:rPr>
              <a:t>Jeesus haudataan kallioluolaan</a:t>
            </a:r>
          </a:p>
          <a:p>
            <a:r>
              <a:rPr lang="fi-FI" dirty="0">
                <a:cs typeface="Calibri"/>
              </a:rPr>
              <a:t>Naiset löytävät tyhjän haudan</a:t>
            </a:r>
          </a:p>
          <a:p>
            <a:endParaRPr lang="fi-FI" dirty="0">
              <a:cs typeface="Calibri"/>
            </a:endParaRPr>
          </a:p>
        </p:txBody>
      </p:sp>
      <p:sp>
        <p:nvSpPr>
          <p:cNvPr id="5" name="Tekstin paikkamerkki 4">
            <a:extLst>
              <a:ext uri="{FF2B5EF4-FFF2-40B4-BE49-F238E27FC236}">
                <a16:creationId xmlns:a16="http://schemas.microsoft.com/office/drawing/2014/main" id="{DD5AC6B0-44FD-19AF-4071-C5AF866DE3C9}"/>
              </a:ext>
            </a:extLst>
          </p:cNvPr>
          <p:cNvSpPr>
            <a:spLocks noGrp="1"/>
          </p:cNvSpPr>
          <p:nvPr>
            <p:ph type="body" sz="quarter" idx="3"/>
          </p:nvPr>
        </p:nvSpPr>
        <p:spPr/>
        <p:txBody>
          <a:bodyPr/>
          <a:lstStyle/>
          <a:p>
            <a:r>
              <a:rPr lang="fi-FI" dirty="0"/>
              <a:t>Kirkkopyhä</a:t>
            </a:r>
          </a:p>
        </p:txBody>
      </p:sp>
      <p:sp>
        <p:nvSpPr>
          <p:cNvPr id="6" name="Sisällön paikkamerkki 5">
            <a:extLst>
              <a:ext uri="{FF2B5EF4-FFF2-40B4-BE49-F238E27FC236}">
                <a16:creationId xmlns:a16="http://schemas.microsoft.com/office/drawing/2014/main" id="{9437A4CF-F8DF-5347-251F-E5F304C93DE8}"/>
              </a:ext>
            </a:extLst>
          </p:cNvPr>
          <p:cNvSpPr>
            <a:spLocks noGrp="1"/>
          </p:cNvSpPr>
          <p:nvPr>
            <p:ph sz="quarter" idx="4"/>
          </p:nvPr>
        </p:nvSpPr>
        <p:spPr>
          <a:xfrm>
            <a:off x="6172200" y="2505075"/>
            <a:ext cx="6019800" cy="3684588"/>
          </a:xfrm>
        </p:spPr>
        <p:txBody>
          <a:bodyPr vert="horz" lIns="91440" tIns="45720" rIns="91440" bIns="45720" rtlCol="0" anchor="t">
            <a:normAutofit fontScale="85000" lnSpcReduction="20000"/>
          </a:bodyPr>
          <a:lstStyle/>
          <a:p>
            <a:r>
              <a:rPr lang="fi-FI" dirty="0">
                <a:cs typeface="Calibri"/>
              </a:rPr>
              <a:t>Palmusunnuntai </a:t>
            </a:r>
          </a:p>
          <a:p>
            <a:r>
              <a:rPr lang="fi-FI" dirty="0">
                <a:cs typeface="Calibri"/>
              </a:rPr>
              <a:t>Suuri keskiviikko</a:t>
            </a:r>
          </a:p>
          <a:p>
            <a:r>
              <a:rPr lang="fi-FI" dirty="0">
                <a:cs typeface="Calibri"/>
              </a:rPr>
              <a:t>Kiirastorstai/Suuri torstai (</a:t>
            </a:r>
            <a:r>
              <a:rPr lang="fi-FI" dirty="0" err="1">
                <a:cs typeface="Calibri"/>
              </a:rPr>
              <a:t>ort</a:t>
            </a:r>
            <a:r>
              <a:rPr lang="fi-FI" dirty="0">
                <a:cs typeface="Calibri"/>
              </a:rPr>
              <a:t>.)</a:t>
            </a:r>
          </a:p>
          <a:p>
            <a:r>
              <a:rPr lang="fi-FI" dirty="0">
                <a:cs typeface="Calibri"/>
              </a:rPr>
              <a:t>Kiirastorstai/Suuri torstai (</a:t>
            </a:r>
            <a:r>
              <a:rPr lang="fi-FI" dirty="0" err="1">
                <a:cs typeface="Calibri"/>
              </a:rPr>
              <a:t>ort</a:t>
            </a:r>
            <a:r>
              <a:rPr lang="fi-FI" dirty="0">
                <a:cs typeface="Calibri"/>
              </a:rPr>
              <a:t>.)</a:t>
            </a:r>
          </a:p>
          <a:p>
            <a:endParaRPr lang="fi-FI" dirty="0">
              <a:cs typeface="Calibri"/>
            </a:endParaRPr>
          </a:p>
          <a:p>
            <a:r>
              <a:rPr lang="fi-FI" dirty="0">
                <a:cs typeface="Calibri"/>
              </a:rPr>
              <a:t>Pitkäperjantai /Suuri perjantai (</a:t>
            </a:r>
            <a:r>
              <a:rPr lang="fi-FI" dirty="0" err="1">
                <a:cs typeface="Calibri"/>
              </a:rPr>
              <a:t>ort</a:t>
            </a:r>
            <a:r>
              <a:rPr lang="fi-FI" dirty="0">
                <a:cs typeface="Calibri"/>
              </a:rPr>
              <a:t>.)</a:t>
            </a:r>
          </a:p>
          <a:p>
            <a:r>
              <a:rPr lang="fi-FI" dirty="0">
                <a:cs typeface="Calibri"/>
              </a:rPr>
              <a:t>Pitkäperjantai/ Suuri Perjantai (</a:t>
            </a:r>
            <a:r>
              <a:rPr lang="fi-FI" dirty="0" err="1">
                <a:cs typeface="Calibri"/>
              </a:rPr>
              <a:t>ort</a:t>
            </a:r>
            <a:r>
              <a:rPr lang="fi-FI" dirty="0">
                <a:cs typeface="Calibri"/>
              </a:rPr>
              <a:t>.)</a:t>
            </a:r>
          </a:p>
          <a:p>
            <a:r>
              <a:rPr lang="fi-FI" dirty="0">
                <a:cs typeface="Calibri"/>
              </a:rPr>
              <a:t>Pitkäperjantai/Suuri Perjantai (</a:t>
            </a:r>
            <a:r>
              <a:rPr lang="fi-FI" dirty="0" err="1">
                <a:cs typeface="Calibri"/>
              </a:rPr>
              <a:t>ort</a:t>
            </a:r>
            <a:r>
              <a:rPr lang="fi-FI" dirty="0">
                <a:cs typeface="Calibri"/>
              </a:rPr>
              <a:t>.)</a:t>
            </a:r>
          </a:p>
          <a:p>
            <a:r>
              <a:rPr lang="fi-FI" dirty="0">
                <a:cs typeface="Calibri"/>
              </a:rPr>
              <a:t>Pääsiäinen</a:t>
            </a:r>
          </a:p>
          <a:p>
            <a:endParaRPr lang="fi-FI" dirty="0">
              <a:cs typeface="Calibri"/>
            </a:endParaRPr>
          </a:p>
          <a:p>
            <a:endParaRPr lang="fi-FI" dirty="0">
              <a:cs typeface="Calibri"/>
            </a:endParaRPr>
          </a:p>
        </p:txBody>
      </p:sp>
      <p:sp>
        <p:nvSpPr>
          <p:cNvPr id="7" name="Alatunnisteen paikkamerkki 6">
            <a:extLst>
              <a:ext uri="{FF2B5EF4-FFF2-40B4-BE49-F238E27FC236}">
                <a16:creationId xmlns:a16="http://schemas.microsoft.com/office/drawing/2014/main" id="{C3820AE7-0DE0-3698-636C-EDD5DD727C2F}"/>
              </a:ext>
            </a:extLst>
          </p:cNvPr>
          <p:cNvSpPr>
            <a:spLocks noGrp="1"/>
          </p:cNvSpPr>
          <p:nvPr>
            <p:ph type="ftr" sz="quarter" idx="11"/>
          </p:nvPr>
        </p:nvSpPr>
        <p:spPr/>
        <p:txBody>
          <a:bodyPr/>
          <a:lstStyle/>
          <a:p>
            <a:r>
              <a:rPr lang="fi-FI"/>
              <a:t>Suomen Ekumeenisen Neuvoston Kasvatusasioiden jaosto</a:t>
            </a:r>
          </a:p>
        </p:txBody>
      </p:sp>
    </p:spTree>
    <p:extLst>
      <p:ext uri="{BB962C8B-B14F-4D97-AF65-F5344CB8AC3E}">
        <p14:creationId xmlns:p14="http://schemas.microsoft.com/office/powerpoint/2010/main" val="25972354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F3D39AC9-F684-7E4F-4A15-6AF2B74053D0}"/>
              </a:ext>
            </a:extLst>
          </p:cNvPr>
          <p:cNvSpPr>
            <a:spLocks noGrp="1"/>
          </p:cNvSpPr>
          <p:nvPr>
            <p:ph type="title"/>
          </p:nvPr>
        </p:nvSpPr>
        <p:spPr>
          <a:xfrm>
            <a:off x="353461" y="95538"/>
            <a:ext cx="6761564" cy="1642970"/>
          </a:xfrm>
        </p:spPr>
        <p:txBody>
          <a:bodyPr anchor="b">
            <a:normAutofit/>
          </a:bodyPr>
          <a:lstStyle/>
          <a:p>
            <a:r>
              <a:rPr lang="fi-FI" sz="3700" b="1" dirty="0">
                <a:latin typeface="Algerian" panose="04020705040A02060702" pitchFamily="82" charset="0"/>
                <a:cs typeface="Calibri Light"/>
              </a:rPr>
              <a:t>Palmusunnuntai 1/5</a:t>
            </a:r>
            <a:br>
              <a:rPr lang="fi-FI" sz="3700" dirty="0">
                <a:cs typeface="Calibri Light"/>
              </a:rPr>
            </a:br>
            <a:r>
              <a:rPr lang="fi-FI" sz="3700" dirty="0">
                <a:cs typeface="Calibri Light"/>
              </a:rPr>
              <a:t>Jeesus ratsasti aasilla Jerusalemiin </a:t>
            </a:r>
            <a:endParaRPr lang="fi-FI" sz="3700" dirty="0"/>
          </a:p>
        </p:txBody>
      </p:sp>
      <p:sp>
        <p:nvSpPr>
          <p:cNvPr id="4" name="Sisällön paikkamerkki 3">
            <a:extLst>
              <a:ext uri="{FF2B5EF4-FFF2-40B4-BE49-F238E27FC236}">
                <a16:creationId xmlns:a16="http://schemas.microsoft.com/office/drawing/2014/main" id="{26538EFA-4923-22FF-A049-1C3D6E102C34}"/>
              </a:ext>
            </a:extLst>
          </p:cNvPr>
          <p:cNvSpPr>
            <a:spLocks noGrp="1"/>
          </p:cNvSpPr>
          <p:nvPr>
            <p:ph idx="1"/>
          </p:nvPr>
        </p:nvSpPr>
        <p:spPr>
          <a:xfrm>
            <a:off x="1144923" y="2405894"/>
            <a:ext cx="5315189" cy="3535083"/>
          </a:xfrm>
        </p:spPr>
        <p:txBody>
          <a:bodyPr vert="horz" lIns="91440" tIns="45720" rIns="91440" bIns="45720" rtlCol="0" anchor="t">
            <a:noAutofit/>
          </a:bodyPr>
          <a:lstStyle/>
          <a:p>
            <a:pPr marL="0" indent="0">
              <a:buNone/>
            </a:pPr>
            <a:r>
              <a:rPr lang="fi-FI" dirty="0">
                <a:cs typeface="Calibri"/>
              </a:rPr>
              <a:t>Palmusunnuntaina muistellaan, miten Jeesus ratsasti aasilla Jerusalemiin. Ihmiset ottivat vastaan Jeesuksen kuin kuninkaallisen ja heittivät hänen jalkoihinsa vaatteita ja palmunoksia ja heiluttelivat palmunoksia huutaen ”Hoosianna, Daavidin poika”</a:t>
            </a:r>
            <a:endParaRPr lang="fi-FI" dirty="0">
              <a:solidFill>
                <a:srgbClr val="FF0000"/>
              </a:solidFill>
              <a:cs typeface="Calibri"/>
            </a:endParaRP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Kuva 4" descr="Ikoni, jossa Jeesus ratsastaa Jerusalemiin.">
            <a:extLst>
              <a:ext uri="{FF2B5EF4-FFF2-40B4-BE49-F238E27FC236}">
                <a16:creationId xmlns:a16="http://schemas.microsoft.com/office/drawing/2014/main" id="{013CC4A9-B849-465A-B989-72B166B59456}"/>
              </a:ext>
            </a:extLst>
          </p:cNvPr>
          <p:cNvPicPr>
            <a:picLocks noChangeAspect="1"/>
          </p:cNvPicPr>
          <p:nvPr/>
        </p:nvPicPr>
        <p:blipFill>
          <a:blip r:embed="rId3"/>
          <a:stretch>
            <a:fillRect/>
          </a:stretch>
        </p:blipFill>
        <p:spPr>
          <a:xfrm>
            <a:off x="7138879" y="909081"/>
            <a:ext cx="4044706" cy="5071731"/>
          </a:xfrm>
          <a:prstGeom prst="rect">
            <a:avLst/>
          </a:prstGeom>
        </p:spPr>
      </p:pic>
      <p:sp>
        <p:nvSpPr>
          <p:cNvPr id="6" name="Tekstiruutu 5">
            <a:extLst>
              <a:ext uri="{FF2B5EF4-FFF2-40B4-BE49-F238E27FC236}">
                <a16:creationId xmlns:a16="http://schemas.microsoft.com/office/drawing/2014/main" id="{BF8F2998-21EA-447B-B336-206AAF76DF38}"/>
              </a:ext>
              <a:ext uri="{C183D7F6-B498-43B3-948B-1728B52AA6E4}">
                <adec:decorative xmlns:adec="http://schemas.microsoft.com/office/drawing/2017/decorative" val="0"/>
              </a:ext>
            </a:extLst>
          </p:cNvPr>
          <p:cNvSpPr txBox="1"/>
          <p:nvPr/>
        </p:nvSpPr>
        <p:spPr>
          <a:xfrm>
            <a:off x="7138879" y="6021312"/>
            <a:ext cx="3490420" cy="215444"/>
          </a:xfrm>
          <a:prstGeom prst="rect">
            <a:avLst/>
          </a:prstGeom>
          <a:noFill/>
        </p:spPr>
        <p:txBody>
          <a:bodyPr wrap="square" rtlCol="0">
            <a:spAutoFit/>
          </a:bodyPr>
          <a:lstStyle/>
          <a:p>
            <a:r>
              <a:rPr lang="fi-FI" sz="800" dirty="0">
                <a:ea typeface="+mn-lt"/>
                <a:cs typeface="+mn-lt"/>
                <a:hlinkClick r:id="rId4"/>
              </a:rPr>
              <a:t>https://www.thinglink.com/scene</a:t>
            </a:r>
            <a:endParaRPr lang="fi-FI" sz="800" dirty="0">
              <a:ea typeface="+mn-lt"/>
              <a:cs typeface="+mn-lt"/>
            </a:endParaRPr>
          </a:p>
        </p:txBody>
      </p:sp>
      <p:sp>
        <p:nvSpPr>
          <p:cNvPr id="3" name="Alatunnisteen paikkamerkki 2">
            <a:extLst>
              <a:ext uri="{FF2B5EF4-FFF2-40B4-BE49-F238E27FC236}">
                <a16:creationId xmlns:a16="http://schemas.microsoft.com/office/drawing/2014/main" id="{6039A369-79AF-8B42-5133-9210BE4A856D}"/>
              </a:ext>
              <a:ext uri="{C183D7F6-B498-43B3-948B-1728B52AA6E4}">
                <adec:decorative xmlns:adec="http://schemas.microsoft.com/office/drawing/2017/decorative" val="0"/>
              </a:ext>
            </a:extLst>
          </p:cNvPr>
          <p:cNvSpPr>
            <a:spLocks noGrp="1"/>
          </p:cNvSpPr>
          <p:nvPr>
            <p:ph type="ftr" sz="quarter" idx="11"/>
          </p:nvPr>
        </p:nvSpPr>
        <p:spPr/>
        <p:txBody>
          <a:bodyPr/>
          <a:lstStyle/>
          <a:p>
            <a:r>
              <a:rPr lang="fi-FI"/>
              <a:t>Suomen Ekumeenisen Neuvoston Kasvatusasioiden jaosto</a:t>
            </a:r>
          </a:p>
        </p:txBody>
      </p:sp>
    </p:spTree>
    <p:extLst>
      <p:ext uri="{BB962C8B-B14F-4D97-AF65-F5344CB8AC3E}">
        <p14:creationId xmlns:p14="http://schemas.microsoft.com/office/powerpoint/2010/main" val="2364827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DD9B7A94-D116-B5AC-9AA5-1EBCE1B30CF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286504" y="0"/>
            <a:ext cx="3093522"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D2AFC25-7D53-4897-744E-1BAF5BA4D9B5}"/>
              </a:ext>
            </a:extLst>
          </p:cNvPr>
          <p:cNvSpPr>
            <a:spLocks noGrp="1"/>
          </p:cNvSpPr>
          <p:nvPr>
            <p:ph type="title"/>
          </p:nvPr>
        </p:nvSpPr>
        <p:spPr>
          <a:xfrm>
            <a:off x="447261" y="278296"/>
            <a:ext cx="10911619" cy="2057399"/>
          </a:xfrm>
        </p:spPr>
        <p:txBody>
          <a:bodyPr>
            <a:normAutofit fontScale="90000"/>
          </a:bodyPr>
          <a:lstStyle/>
          <a:p>
            <a:r>
              <a:rPr lang="fi-FI" sz="4400" b="1" dirty="0">
                <a:latin typeface="Algerian" panose="04020705040A02060702" pitchFamily="82" charset="0"/>
                <a:cs typeface="Calibri Light"/>
              </a:rPr>
              <a:t>Palmusunnuntai </a:t>
            </a:r>
            <a:r>
              <a:rPr lang="fi-FI" b="1" dirty="0">
                <a:latin typeface="Algerian" panose="04020705040A02060702" pitchFamily="82" charset="0"/>
                <a:cs typeface="Calibri Light"/>
              </a:rPr>
              <a:t>2</a:t>
            </a:r>
            <a:r>
              <a:rPr lang="fi-FI" sz="4400" b="1" dirty="0">
                <a:latin typeface="Algerian" panose="04020705040A02060702" pitchFamily="82" charset="0"/>
                <a:cs typeface="Calibri Light"/>
              </a:rPr>
              <a:t>/5</a:t>
            </a:r>
            <a:br>
              <a:rPr lang="fi-FI" sz="4400" dirty="0">
                <a:cs typeface="Calibri Light"/>
              </a:rPr>
            </a:br>
            <a:r>
              <a:rPr lang="fi-FI" sz="4400" dirty="0">
                <a:cs typeface="Calibri Light"/>
              </a:rPr>
              <a:t>Jeesus ratsasti aasilla Jerusalemiin</a:t>
            </a:r>
            <a:br>
              <a:rPr lang="fi-FI" sz="4400" dirty="0">
                <a:cs typeface="Calibri Light"/>
              </a:rPr>
            </a:br>
            <a:r>
              <a:rPr lang="fi-FI" sz="1800" b="1" dirty="0">
                <a:cs typeface="Calibri Light"/>
              </a:rPr>
              <a:t>esimerkkejä kirkkojen perinteistä</a:t>
            </a:r>
            <a:br>
              <a:rPr lang="fi-FI" sz="4400" dirty="0">
                <a:cs typeface="Calibri Light"/>
              </a:rPr>
            </a:br>
            <a:r>
              <a:rPr lang="fi-FI" sz="4400" dirty="0">
                <a:cs typeface="Calibri Light"/>
              </a:rPr>
              <a:t> </a:t>
            </a:r>
            <a:endParaRPr lang="fi-FI" dirty="0"/>
          </a:p>
        </p:txBody>
      </p:sp>
      <p:sp>
        <p:nvSpPr>
          <p:cNvPr id="4" name="Tekstiruutu 3">
            <a:extLst>
              <a:ext uri="{FF2B5EF4-FFF2-40B4-BE49-F238E27FC236}">
                <a16:creationId xmlns:a16="http://schemas.microsoft.com/office/drawing/2014/main" id="{A772A639-5107-3F6A-110A-2E87F663BFEF}"/>
              </a:ext>
            </a:extLst>
          </p:cNvPr>
          <p:cNvSpPr txBox="1"/>
          <p:nvPr/>
        </p:nvSpPr>
        <p:spPr>
          <a:xfrm>
            <a:off x="344328" y="2140663"/>
            <a:ext cx="8198528"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err="1"/>
              <a:t>Ortodoksinen</a:t>
            </a:r>
            <a:r>
              <a:rPr lang="en-US" b="1" dirty="0"/>
              <a:t> </a:t>
            </a:r>
            <a:r>
              <a:rPr lang="en-US" b="1" dirty="0" err="1"/>
              <a:t>perinne</a:t>
            </a:r>
            <a:endParaRPr lang="en-US" b="1" dirty="0"/>
          </a:p>
          <a:p>
            <a:pPr marL="285750" indent="-285750">
              <a:buFont typeface="Arial" panose="020B0604020202020204" pitchFamily="34" charset="0"/>
              <a:buChar char="•"/>
            </a:pPr>
            <a:r>
              <a:rPr lang="en-US" i="1" dirty="0"/>
              <a:t>”</a:t>
            </a:r>
            <a:r>
              <a:rPr lang="en-US" i="1" dirty="0" err="1"/>
              <a:t>Virvon</a:t>
            </a:r>
            <a:r>
              <a:rPr lang="en-US" i="1" dirty="0"/>
              <a:t> </a:t>
            </a:r>
            <a:r>
              <a:rPr lang="en-US" i="1" dirty="0" err="1"/>
              <a:t>varvon</a:t>
            </a:r>
            <a:r>
              <a:rPr lang="en-US" i="1" dirty="0"/>
              <a:t> </a:t>
            </a:r>
            <a:r>
              <a:rPr lang="en-US" i="1" dirty="0" err="1"/>
              <a:t>vitsasella</a:t>
            </a:r>
            <a:r>
              <a:rPr lang="en-US" i="1" dirty="0"/>
              <a:t>, </a:t>
            </a:r>
            <a:r>
              <a:rPr lang="en-US" i="1" dirty="0" err="1"/>
              <a:t>tällä</a:t>
            </a:r>
            <a:r>
              <a:rPr lang="en-US" i="1" dirty="0"/>
              <a:t> </a:t>
            </a:r>
            <a:r>
              <a:rPr lang="en-US" i="1" dirty="0" err="1"/>
              <a:t>pajun</a:t>
            </a:r>
            <a:r>
              <a:rPr lang="en-US" i="1" dirty="0"/>
              <a:t> </a:t>
            </a:r>
            <a:r>
              <a:rPr lang="en-US" i="1" dirty="0" err="1"/>
              <a:t>oksasella</a:t>
            </a:r>
            <a:r>
              <a:rPr lang="en-US" i="1" dirty="0"/>
              <a:t>, </a:t>
            </a:r>
            <a:r>
              <a:rPr lang="en-US" i="1" dirty="0" err="1"/>
              <a:t>Jeesuksen</a:t>
            </a:r>
            <a:r>
              <a:rPr lang="en-US" i="1" dirty="0"/>
              <a:t> </a:t>
            </a:r>
            <a:r>
              <a:rPr lang="en-US" i="1" dirty="0" err="1"/>
              <a:t>Jerusalemiin</a:t>
            </a:r>
            <a:r>
              <a:rPr lang="en-US" i="1" dirty="0"/>
              <a:t> </a:t>
            </a:r>
            <a:r>
              <a:rPr lang="en-US" i="1" dirty="0" err="1"/>
              <a:t>ratsastamisen</a:t>
            </a:r>
            <a:r>
              <a:rPr lang="en-US" i="1" dirty="0"/>
              <a:t> </a:t>
            </a:r>
            <a:r>
              <a:rPr lang="en-US" i="1" dirty="0" err="1"/>
              <a:t>muistoksi</a:t>
            </a:r>
            <a:r>
              <a:rPr lang="en-US" i="1" dirty="0"/>
              <a:t>. </a:t>
            </a:r>
            <a:r>
              <a:rPr lang="en-US" i="1" dirty="0" err="1"/>
              <a:t>En</a:t>
            </a:r>
            <a:r>
              <a:rPr lang="en-US" i="1" dirty="0"/>
              <a:t> </a:t>
            </a:r>
            <a:r>
              <a:rPr lang="en-US" i="1" dirty="0" err="1"/>
              <a:t>mä</a:t>
            </a:r>
            <a:r>
              <a:rPr lang="en-US" i="1" dirty="0"/>
              <a:t> </a:t>
            </a:r>
            <a:r>
              <a:rPr lang="en-US" i="1" dirty="0" err="1"/>
              <a:t>sulta</a:t>
            </a:r>
            <a:r>
              <a:rPr lang="en-US" i="1" dirty="0"/>
              <a:t> </a:t>
            </a:r>
            <a:r>
              <a:rPr lang="en-US" i="1" dirty="0" err="1"/>
              <a:t>palkkaa</a:t>
            </a:r>
            <a:r>
              <a:rPr lang="en-US" i="1" dirty="0"/>
              <a:t> </a:t>
            </a:r>
            <a:r>
              <a:rPr lang="en-US" i="1" dirty="0" err="1"/>
              <a:t>vaadi</a:t>
            </a:r>
            <a:r>
              <a:rPr lang="en-US" i="1" dirty="0"/>
              <a:t>, </a:t>
            </a:r>
            <a:r>
              <a:rPr lang="en-US" i="1" dirty="0" err="1"/>
              <a:t>enkä</a:t>
            </a:r>
            <a:r>
              <a:rPr lang="en-US" i="1" dirty="0"/>
              <a:t> </a:t>
            </a:r>
            <a:r>
              <a:rPr lang="en-US" i="1" dirty="0" err="1"/>
              <a:t>velkakirjaa</a:t>
            </a:r>
            <a:r>
              <a:rPr lang="en-US" i="1" dirty="0"/>
              <a:t> </a:t>
            </a:r>
            <a:r>
              <a:rPr lang="en-US" i="1" dirty="0" err="1"/>
              <a:t>laadi</a:t>
            </a:r>
            <a:r>
              <a:rPr lang="en-US" i="1" dirty="0"/>
              <a:t>. </a:t>
            </a:r>
            <a:r>
              <a:rPr lang="en-US" i="1" dirty="0" err="1"/>
              <a:t>Jumala</a:t>
            </a:r>
            <a:r>
              <a:rPr lang="en-US" i="1" dirty="0"/>
              <a:t> </a:t>
            </a:r>
            <a:r>
              <a:rPr lang="en-US" i="1" dirty="0" err="1"/>
              <a:t>sinua</a:t>
            </a:r>
            <a:r>
              <a:rPr lang="en-US" i="1" dirty="0"/>
              <a:t> </a:t>
            </a:r>
            <a:r>
              <a:rPr lang="en-US" i="1" dirty="0" err="1"/>
              <a:t>siunatkoon</a:t>
            </a:r>
            <a:r>
              <a:rPr lang="en-US" i="1" dirty="0"/>
              <a:t>!”</a:t>
            </a:r>
          </a:p>
          <a:p>
            <a:pPr marL="285750" indent="-285750">
              <a:buFont typeface="Arial" panose="020B0604020202020204" pitchFamily="34" charset="0"/>
              <a:buChar char="•"/>
            </a:pPr>
            <a:endParaRPr lang="en-US" i="1" dirty="0">
              <a:cs typeface="Calibri"/>
            </a:endParaRPr>
          </a:p>
          <a:p>
            <a:pPr marL="285750" indent="-285750">
              <a:buFont typeface="Arial" panose="020B0604020202020204" pitchFamily="34" charset="0"/>
              <a:buChar char="•"/>
            </a:pPr>
            <a:r>
              <a:rPr lang="en-US" i="1" dirty="0">
                <a:cs typeface="Calibri"/>
              </a:rPr>
              <a:t>“</a:t>
            </a:r>
            <a:r>
              <a:rPr lang="en-US" i="1" dirty="0" err="1">
                <a:cs typeface="Calibri"/>
              </a:rPr>
              <a:t>Virvon</a:t>
            </a:r>
            <a:r>
              <a:rPr lang="en-US" i="1" dirty="0">
                <a:cs typeface="Calibri"/>
              </a:rPr>
              <a:t> </a:t>
            </a:r>
            <a:r>
              <a:rPr lang="en-US" i="1" dirty="0" err="1">
                <a:cs typeface="Calibri"/>
              </a:rPr>
              <a:t>varvon</a:t>
            </a:r>
            <a:r>
              <a:rPr lang="en-US" i="1" dirty="0">
                <a:cs typeface="Calibri"/>
              </a:rPr>
              <a:t>, </a:t>
            </a:r>
            <a:r>
              <a:rPr lang="en-US" i="1" dirty="0" err="1">
                <a:cs typeface="Calibri"/>
              </a:rPr>
              <a:t>tuoreeks</a:t>
            </a:r>
            <a:r>
              <a:rPr lang="en-US" i="1" dirty="0">
                <a:cs typeface="Calibri"/>
              </a:rPr>
              <a:t> </a:t>
            </a:r>
            <a:r>
              <a:rPr lang="en-US" i="1" dirty="0" err="1">
                <a:cs typeface="Calibri"/>
              </a:rPr>
              <a:t>terveeks</a:t>
            </a:r>
            <a:r>
              <a:rPr lang="en-US" i="1" dirty="0">
                <a:cs typeface="Calibri"/>
              </a:rPr>
              <a:t>, </a:t>
            </a:r>
            <a:r>
              <a:rPr lang="en-US" i="1" dirty="0" err="1">
                <a:cs typeface="Calibri"/>
              </a:rPr>
              <a:t>tulevaks</a:t>
            </a:r>
            <a:r>
              <a:rPr lang="en-US" i="1" dirty="0">
                <a:cs typeface="Calibri"/>
              </a:rPr>
              <a:t> </a:t>
            </a:r>
            <a:r>
              <a:rPr lang="en-US" i="1" dirty="0" err="1">
                <a:cs typeface="Calibri"/>
              </a:rPr>
              <a:t>vuodeks</a:t>
            </a:r>
            <a:r>
              <a:rPr lang="en-US" i="1" dirty="0">
                <a:cs typeface="Calibri"/>
              </a:rPr>
              <a:t>. </a:t>
            </a:r>
            <a:r>
              <a:rPr lang="en-US" i="1" dirty="0" err="1">
                <a:cs typeface="Calibri"/>
              </a:rPr>
              <a:t>Vitsa</a:t>
            </a:r>
            <a:r>
              <a:rPr lang="en-US" i="1" dirty="0">
                <a:cs typeface="Calibri"/>
              </a:rPr>
              <a:t> </a:t>
            </a:r>
            <a:r>
              <a:rPr lang="en-US" i="1" dirty="0" err="1">
                <a:cs typeface="Calibri"/>
              </a:rPr>
              <a:t>sulle</a:t>
            </a:r>
            <a:r>
              <a:rPr lang="en-US" i="1" dirty="0">
                <a:cs typeface="Calibri"/>
              </a:rPr>
              <a:t>, </a:t>
            </a:r>
            <a:r>
              <a:rPr lang="en-US" i="1" dirty="0" err="1">
                <a:cs typeface="Calibri"/>
              </a:rPr>
              <a:t>palkka</a:t>
            </a:r>
            <a:r>
              <a:rPr lang="en-US" i="1" dirty="0">
                <a:cs typeface="Calibri"/>
              </a:rPr>
              <a:t> </a:t>
            </a:r>
            <a:r>
              <a:rPr lang="en-US" i="1" dirty="0" err="1">
                <a:cs typeface="Calibri"/>
              </a:rPr>
              <a:t>mulle</a:t>
            </a:r>
            <a:r>
              <a:rPr lang="en-US" i="1" dirty="0">
                <a:cs typeface="Calibri"/>
              </a:rPr>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Virpominen</a:t>
            </a:r>
            <a:r>
              <a:rPr lang="en-US" dirty="0"/>
              <a:t> on </a:t>
            </a:r>
            <a:r>
              <a:rPr lang="en-US" dirty="0" err="1"/>
              <a:t>lähtöisin</a:t>
            </a:r>
            <a:r>
              <a:rPr lang="en-US" dirty="0"/>
              <a:t> </a:t>
            </a:r>
            <a:r>
              <a:rPr lang="en-US" dirty="0" err="1"/>
              <a:t>ortodoksisesta</a:t>
            </a:r>
            <a:r>
              <a:rPr lang="en-US" dirty="0"/>
              <a:t> </a:t>
            </a:r>
            <a:r>
              <a:rPr lang="en-US" dirty="0" err="1"/>
              <a:t>perinteestä</a:t>
            </a:r>
            <a:r>
              <a:rPr lang="en-US" dirty="0"/>
              <a:t>, </a:t>
            </a:r>
            <a:r>
              <a:rPr lang="en-US" dirty="0" err="1"/>
              <a:t>mutta</a:t>
            </a:r>
            <a:r>
              <a:rPr lang="en-US" dirty="0"/>
              <a:t> </a:t>
            </a:r>
            <a:r>
              <a:rPr lang="en-US" dirty="0" err="1"/>
              <a:t>siitä</a:t>
            </a:r>
            <a:r>
              <a:rPr lang="en-US" dirty="0"/>
              <a:t> on </a:t>
            </a:r>
            <a:r>
              <a:rPr lang="en-US" dirty="0" err="1"/>
              <a:t>tullut</a:t>
            </a:r>
            <a:r>
              <a:rPr lang="en-US" dirty="0"/>
              <a:t> </a:t>
            </a:r>
            <a:r>
              <a:rPr lang="en-US" dirty="0" err="1"/>
              <a:t>myös</a:t>
            </a:r>
            <a:r>
              <a:rPr lang="en-US" dirty="0"/>
              <a:t> </a:t>
            </a:r>
            <a:r>
              <a:rPr lang="en-US" dirty="0" err="1"/>
              <a:t>luterilaisten</a:t>
            </a:r>
            <a:r>
              <a:rPr lang="en-US" dirty="0"/>
              <a:t> tapa </a:t>
            </a:r>
            <a:r>
              <a:rPr lang="en-US" dirty="0" err="1"/>
              <a:t>sekä</a:t>
            </a:r>
            <a:r>
              <a:rPr lang="en-US" dirty="0"/>
              <a:t> </a:t>
            </a:r>
            <a:r>
              <a:rPr lang="en-US" dirty="0" err="1"/>
              <a:t>yleisemmin</a:t>
            </a:r>
            <a:r>
              <a:rPr lang="en-US" dirty="0"/>
              <a:t> </a:t>
            </a:r>
            <a:r>
              <a:rPr lang="en-US" dirty="0" err="1"/>
              <a:t>suomalainen</a:t>
            </a:r>
            <a:r>
              <a:rPr lang="en-US" dirty="0"/>
              <a:t> tapa. </a:t>
            </a:r>
          </a:p>
          <a:p>
            <a:endParaRPr lang="en-US" dirty="0"/>
          </a:p>
          <a:p>
            <a:pPr marL="285750" indent="-285750">
              <a:buFont typeface="Arial" panose="020B0604020202020204" pitchFamily="34" charset="0"/>
              <a:buChar char="•"/>
            </a:pPr>
            <a:r>
              <a:rPr lang="en-US" dirty="0" err="1"/>
              <a:t>Virpomisen</a:t>
            </a:r>
            <a:r>
              <a:rPr lang="en-US" dirty="0"/>
              <a:t> </a:t>
            </a:r>
            <a:r>
              <a:rPr lang="en-US" dirty="0" err="1"/>
              <a:t>tarkoitus</a:t>
            </a:r>
            <a:r>
              <a:rPr lang="en-US" dirty="0"/>
              <a:t> on </a:t>
            </a:r>
            <a:r>
              <a:rPr lang="en-US" dirty="0" err="1"/>
              <a:t>toivottaa</a:t>
            </a:r>
            <a:r>
              <a:rPr lang="en-US" dirty="0"/>
              <a:t> </a:t>
            </a:r>
            <a:r>
              <a:rPr lang="en-US" dirty="0" err="1"/>
              <a:t>siunausta</a:t>
            </a:r>
            <a:r>
              <a:rPr lang="en-US" dirty="0"/>
              <a:t>. Jos </a:t>
            </a:r>
            <a:r>
              <a:rPr lang="en-US" dirty="0" err="1"/>
              <a:t>siitä</a:t>
            </a:r>
            <a:r>
              <a:rPr lang="en-US" dirty="0"/>
              <a:t> </a:t>
            </a:r>
            <a:r>
              <a:rPr lang="en-US" dirty="0" err="1"/>
              <a:t>saa</a:t>
            </a:r>
            <a:r>
              <a:rPr lang="en-US" dirty="0"/>
              <a:t> </a:t>
            </a:r>
            <a:r>
              <a:rPr lang="en-US" dirty="0" err="1"/>
              <a:t>palkan</a:t>
            </a:r>
            <a:r>
              <a:rPr lang="en-US" dirty="0"/>
              <a:t>, se </a:t>
            </a:r>
            <a:r>
              <a:rPr lang="en-US" dirty="0" err="1"/>
              <a:t>maksetaan</a:t>
            </a:r>
            <a:r>
              <a:rPr lang="en-US" dirty="0"/>
              <a:t> </a:t>
            </a:r>
            <a:r>
              <a:rPr lang="en-US" dirty="0" err="1"/>
              <a:t>perinteen</a:t>
            </a:r>
            <a:r>
              <a:rPr lang="en-US" dirty="0"/>
              <a:t> </a:t>
            </a:r>
            <a:r>
              <a:rPr lang="en-US" dirty="0" err="1"/>
              <a:t>mukaan</a:t>
            </a:r>
            <a:r>
              <a:rPr lang="en-US" dirty="0"/>
              <a:t> </a:t>
            </a:r>
            <a:r>
              <a:rPr lang="en-US" dirty="0" err="1"/>
              <a:t>vasta</a:t>
            </a:r>
            <a:r>
              <a:rPr lang="en-US" dirty="0"/>
              <a:t> </a:t>
            </a:r>
            <a:r>
              <a:rPr lang="en-US" dirty="0" err="1"/>
              <a:t>pääsiäisenä</a:t>
            </a:r>
            <a:r>
              <a:rPr lang="en-US" dirty="0"/>
              <a:t>. </a:t>
            </a:r>
            <a:r>
              <a:rPr lang="en-US" dirty="0" err="1"/>
              <a:t>Nykyisin</a:t>
            </a:r>
            <a:r>
              <a:rPr lang="en-US" dirty="0"/>
              <a:t> on </a:t>
            </a:r>
            <a:r>
              <a:rPr lang="en-US" dirty="0" err="1"/>
              <a:t>levinnyt</a:t>
            </a:r>
            <a:r>
              <a:rPr lang="en-US" dirty="0"/>
              <a:t> </a:t>
            </a:r>
            <a:r>
              <a:rPr lang="en-US" dirty="0" err="1"/>
              <a:t>myös</a:t>
            </a:r>
            <a:r>
              <a:rPr lang="en-US" dirty="0"/>
              <a:t> tapa, </a:t>
            </a:r>
            <a:r>
              <a:rPr lang="en-US" dirty="0" err="1"/>
              <a:t>jossa</a:t>
            </a:r>
            <a:r>
              <a:rPr lang="en-US" dirty="0"/>
              <a:t> </a:t>
            </a:r>
            <a:r>
              <a:rPr lang="en-US" dirty="0" err="1"/>
              <a:t>palkka</a:t>
            </a:r>
            <a:r>
              <a:rPr lang="en-US" dirty="0"/>
              <a:t> </a:t>
            </a:r>
            <a:r>
              <a:rPr lang="en-US" dirty="0" err="1"/>
              <a:t>annetaan</a:t>
            </a:r>
            <a:r>
              <a:rPr lang="en-US" dirty="0"/>
              <a:t> </a:t>
            </a:r>
            <a:r>
              <a:rPr lang="en-US" dirty="0" err="1"/>
              <a:t>virpojalle</a:t>
            </a:r>
            <a:r>
              <a:rPr lang="en-US" dirty="0"/>
              <a:t> </a:t>
            </a:r>
            <a:r>
              <a:rPr lang="en-US" dirty="0" err="1"/>
              <a:t>heti</a:t>
            </a:r>
            <a:r>
              <a:rPr lang="en-US" dirty="0"/>
              <a:t> </a:t>
            </a:r>
            <a:r>
              <a:rPr lang="en-US" dirty="0" err="1"/>
              <a:t>virpomisen</a:t>
            </a:r>
            <a:r>
              <a:rPr lang="en-US" dirty="0"/>
              <a:t> </a:t>
            </a:r>
            <a:r>
              <a:rPr lang="en-US" dirty="0" err="1"/>
              <a:t>jälkeen</a:t>
            </a:r>
            <a:r>
              <a:rPr lang="en-US" dirty="0"/>
              <a:t>.</a:t>
            </a:r>
          </a:p>
          <a:p>
            <a:endParaRPr lang="en-US" dirty="0"/>
          </a:p>
          <a:p>
            <a:pPr marL="285750" indent="-285750">
              <a:buFont typeface="Arial" panose="020B0604020202020204" pitchFamily="34" charset="0"/>
              <a:buChar char="•"/>
            </a:pPr>
            <a:r>
              <a:rPr lang="en-US" dirty="0" err="1"/>
              <a:t>Palmunoksien</a:t>
            </a:r>
            <a:r>
              <a:rPr lang="en-US" dirty="0"/>
              <a:t> </a:t>
            </a:r>
            <a:r>
              <a:rPr lang="en-US" dirty="0" err="1"/>
              <a:t>sijaan</a:t>
            </a:r>
            <a:r>
              <a:rPr lang="en-US" dirty="0"/>
              <a:t> </a:t>
            </a:r>
            <a:r>
              <a:rPr lang="en-US" dirty="0" err="1"/>
              <a:t>Suomessa</a:t>
            </a:r>
            <a:r>
              <a:rPr lang="en-US" dirty="0"/>
              <a:t> </a:t>
            </a:r>
            <a:r>
              <a:rPr lang="en-US" dirty="0" err="1"/>
              <a:t>virpomiseen</a:t>
            </a:r>
            <a:r>
              <a:rPr lang="en-US" dirty="0"/>
              <a:t> </a:t>
            </a:r>
            <a:r>
              <a:rPr lang="en-US" dirty="0" err="1"/>
              <a:t>käytetään</a:t>
            </a:r>
            <a:r>
              <a:rPr lang="en-US" dirty="0"/>
              <a:t> </a:t>
            </a:r>
            <a:r>
              <a:rPr lang="en-US" dirty="0" err="1"/>
              <a:t>koristeltuja</a:t>
            </a:r>
            <a:r>
              <a:rPr lang="en-US" dirty="0"/>
              <a:t> </a:t>
            </a:r>
            <a:r>
              <a:rPr lang="en-US" dirty="0" err="1"/>
              <a:t>pajunoksia</a:t>
            </a:r>
            <a:r>
              <a:rPr lang="en-US" dirty="0"/>
              <a:t>. </a:t>
            </a:r>
          </a:p>
          <a:p>
            <a:pPr marL="285750" indent="-285750">
              <a:buFont typeface="Arial" panose="020B0604020202020204" pitchFamily="34" charset="0"/>
              <a:buChar char="•"/>
            </a:pPr>
            <a:endParaRPr lang="en-US" dirty="0"/>
          </a:p>
          <a:p>
            <a:endParaRPr lang="en-US" dirty="0">
              <a:cs typeface="Calibri"/>
            </a:endParaRPr>
          </a:p>
        </p:txBody>
      </p:sp>
      <p:pic>
        <p:nvPicPr>
          <p:cNvPr id="5" name="Kuva 4" descr="Pajunoksia ja erivärisiä höyheniä.">
            <a:extLst>
              <a:ext uri="{FF2B5EF4-FFF2-40B4-BE49-F238E27FC236}">
                <a16:creationId xmlns:a16="http://schemas.microsoft.com/office/drawing/2014/main" id="{F89C74EE-EB40-A564-0A58-FCB5460B8BBA}"/>
              </a:ext>
            </a:extLst>
          </p:cNvPr>
          <p:cNvPicPr>
            <a:picLocks noChangeAspect="1"/>
          </p:cNvPicPr>
          <p:nvPr/>
        </p:nvPicPr>
        <p:blipFill>
          <a:blip r:embed="rId2"/>
          <a:stretch>
            <a:fillRect/>
          </a:stretch>
        </p:blipFill>
        <p:spPr>
          <a:xfrm>
            <a:off x="8542856" y="1374987"/>
            <a:ext cx="3304816" cy="4968240"/>
          </a:xfrm>
          <a:prstGeom prst="rect">
            <a:avLst/>
          </a:prstGeom>
        </p:spPr>
      </p:pic>
      <p:sp>
        <p:nvSpPr>
          <p:cNvPr id="6" name="Alatunnisteen paikkamerkki 5">
            <a:extLst>
              <a:ext uri="{FF2B5EF4-FFF2-40B4-BE49-F238E27FC236}">
                <a16:creationId xmlns:a16="http://schemas.microsoft.com/office/drawing/2014/main" id="{7BDFE4BF-E2E7-9CD4-F5C5-45818794A1A1}"/>
              </a:ext>
            </a:extLst>
          </p:cNvPr>
          <p:cNvSpPr>
            <a:spLocks noGrp="1"/>
          </p:cNvSpPr>
          <p:nvPr>
            <p:ph type="ftr" sz="quarter" idx="11"/>
          </p:nvPr>
        </p:nvSpPr>
        <p:spPr/>
        <p:txBody>
          <a:bodyPr/>
          <a:lstStyle/>
          <a:p>
            <a:r>
              <a:rPr lang="fi-FI"/>
              <a:t>Suomen Ekumeenisen Neuvoston Kasvatusasioiden jaosto</a:t>
            </a:r>
          </a:p>
        </p:txBody>
      </p:sp>
    </p:spTree>
    <p:extLst>
      <p:ext uri="{BB962C8B-B14F-4D97-AF65-F5344CB8AC3E}">
        <p14:creationId xmlns:p14="http://schemas.microsoft.com/office/powerpoint/2010/main" val="9806015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orakulmio 6">
            <a:extLst>
              <a:ext uri="{FF2B5EF4-FFF2-40B4-BE49-F238E27FC236}">
                <a16:creationId xmlns:a16="http://schemas.microsoft.com/office/drawing/2014/main" id="{15AC0C8A-E439-90C5-C559-75751832DA3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286504" y="0"/>
            <a:ext cx="3093522"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Otsikko 1">
            <a:extLst>
              <a:ext uri="{FF2B5EF4-FFF2-40B4-BE49-F238E27FC236}">
                <a16:creationId xmlns:a16="http://schemas.microsoft.com/office/drawing/2014/main" id="{4D2AFC25-7D53-4897-744E-1BAF5BA4D9B5}"/>
              </a:ext>
            </a:extLst>
          </p:cNvPr>
          <p:cNvSpPr>
            <a:spLocks noGrp="1"/>
          </p:cNvSpPr>
          <p:nvPr>
            <p:ph type="title"/>
          </p:nvPr>
        </p:nvSpPr>
        <p:spPr>
          <a:xfrm>
            <a:off x="226142" y="583095"/>
            <a:ext cx="11488780" cy="1537253"/>
          </a:xfrm>
        </p:spPr>
        <p:txBody>
          <a:bodyPr>
            <a:normAutofit/>
          </a:bodyPr>
          <a:lstStyle/>
          <a:p>
            <a:r>
              <a:rPr lang="fi-FI" sz="4000" b="1" dirty="0">
                <a:latin typeface="Algerian" panose="04020705040A02060702" pitchFamily="82" charset="0"/>
                <a:cs typeface="Calibri Light"/>
              </a:rPr>
              <a:t>Palmusunnuntai 3/5</a:t>
            </a:r>
            <a:br>
              <a:rPr lang="fi-FI" sz="4000" dirty="0">
                <a:cs typeface="Calibri Light"/>
              </a:rPr>
            </a:br>
            <a:r>
              <a:rPr lang="fi-FI" sz="4000" dirty="0">
                <a:cs typeface="Calibri Light"/>
              </a:rPr>
              <a:t>Jeesus ratsasti aasilla Jerusalemiin</a:t>
            </a:r>
            <a:br>
              <a:rPr lang="fi-FI" sz="4000" dirty="0">
                <a:cs typeface="Calibri Light"/>
              </a:rPr>
            </a:br>
            <a:r>
              <a:rPr lang="fi-FI" sz="1800" b="1" dirty="0">
                <a:cs typeface="Calibri Light"/>
              </a:rPr>
              <a:t>esimerkkejä kirkkojen perinteistä </a:t>
            </a:r>
            <a:endParaRPr lang="fi-FI" sz="1800" b="1" dirty="0"/>
          </a:p>
        </p:txBody>
      </p:sp>
      <p:sp>
        <p:nvSpPr>
          <p:cNvPr id="4" name="Tekstiruutu 3">
            <a:extLst>
              <a:ext uri="{FF2B5EF4-FFF2-40B4-BE49-F238E27FC236}">
                <a16:creationId xmlns:a16="http://schemas.microsoft.com/office/drawing/2014/main" id="{A772A639-5107-3F6A-110A-2E87F663BFEF}"/>
              </a:ext>
            </a:extLst>
          </p:cNvPr>
          <p:cNvSpPr txBox="1"/>
          <p:nvPr/>
        </p:nvSpPr>
        <p:spPr>
          <a:xfrm>
            <a:off x="303839" y="1970945"/>
            <a:ext cx="7379869"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dirty="0" err="1"/>
              <a:t>Ortodoksien</a:t>
            </a:r>
            <a:r>
              <a:rPr lang="en-US" dirty="0"/>
              <a:t> </a:t>
            </a:r>
            <a:r>
              <a:rPr lang="en-US" dirty="0" err="1"/>
              <a:t>virpovitsat</a:t>
            </a:r>
            <a:r>
              <a:rPr lang="en-US" dirty="0"/>
              <a:t> </a:t>
            </a:r>
            <a:r>
              <a:rPr lang="en-US" dirty="0" err="1"/>
              <a:t>siunataan</a:t>
            </a:r>
            <a:r>
              <a:rPr lang="en-US" dirty="0"/>
              <a:t> </a:t>
            </a:r>
            <a:r>
              <a:rPr lang="en-US" dirty="0" err="1"/>
              <a:t>palmusunnuntaita</a:t>
            </a:r>
            <a:r>
              <a:rPr lang="en-US" dirty="0"/>
              <a:t> </a:t>
            </a:r>
            <a:r>
              <a:rPr lang="en-US" dirty="0" err="1"/>
              <a:t>edeltävänä</a:t>
            </a:r>
            <a:r>
              <a:rPr lang="en-US" dirty="0"/>
              <a:t> </a:t>
            </a:r>
            <a:r>
              <a:rPr lang="en-US" dirty="0" err="1"/>
              <a:t>lauantai-iltana</a:t>
            </a:r>
            <a:r>
              <a:rPr lang="en-US" dirty="0"/>
              <a:t> </a:t>
            </a:r>
            <a:r>
              <a:rPr lang="en-US" dirty="0" err="1"/>
              <a:t>pyhitetyllä</a:t>
            </a:r>
            <a:r>
              <a:rPr lang="en-US" dirty="0"/>
              <a:t> </a:t>
            </a:r>
            <a:r>
              <a:rPr lang="en-US" dirty="0" err="1"/>
              <a:t>vedellä</a:t>
            </a:r>
            <a:r>
              <a:rPr lang="en-US" dirty="0"/>
              <a:t> </a:t>
            </a:r>
            <a:r>
              <a:rPr lang="en-US" dirty="0" err="1"/>
              <a:t>vigilia</a:t>
            </a:r>
            <a:r>
              <a:rPr lang="en-US" dirty="0"/>
              <a:t>- </a:t>
            </a:r>
            <a:r>
              <a:rPr lang="en-US" dirty="0" err="1"/>
              <a:t>jumalanpalveluksessa</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Linkissä</a:t>
            </a:r>
            <a:r>
              <a:rPr lang="en-US" dirty="0"/>
              <a:t> </a:t>
            </a:r>
            <a:r>
              <a:rPr lang="en-US" dirty="0" err="1"/>
              <a:t>espoolainen</a:t>
            </a:r>
            <a:r>
              <a:rPr lang="en-US" dirty="0"/>
              <a:t> </a:t>
            </a:r>
            <a:r>
              <a:rPr lang="en-US" dirty="0" err="1"/>
              <a:t>lasten</a:t>
            </a:r>
            <a:r>
              <a:rPr lang="en-US" dirty="0"/>
              <a:t> </a:t>
            </a:r>
            <a:r>
              <a:rPr lang="en-US" dirty="0" err="1"/>
              <a:t>kuoro</a:t>
            </a:r>
            <a:r>
              <a:rPr lang="en-US" dirty="0"/>
              <a:t> </a:t>
            </a:r>
            <a:r>
              <a:rPr lang="en-US" dirty="0" err="1"/>
              <a:t>vahvistuksineen</a:t>
            </a:r>
            <a:r>
              <a:rPr lang="en-US" dirty="0"/>
              <a:t> </a:t>
            </a:r>
            <a:r>
              <a:rPr lang="en-US" dirty="0" err="1"/>
              <a:t>virpomassa</a:t>
            </a:r>
            <a:r>
              <a:rPr lang="en-US" dirty="0"/>
              <a:t> Stefanos-</a:t>
            </a:r>
            <a:r>
              <a:rPr lang="en-US" dirty="0" err="1"/>
              <a:t>kodin</a:t>
            </a:r>
            <a:r>
              <a:rPr lang="en-US" dirty="0"/>
              <a:t> </a:t>
            </a:r>
            <a:r>
              <a:rPr lang="en-US" dirty="0" err="1"/>
              <a:t>asukkaita</a:t>
            </a:r>
            <a:r>
              <a:rPr lang="en-US" dirty="0"/>
              <a:t>: </a:t>
            </a:r>
            <a:r>
              <a:rPr lang="en-US" sz="1600" dirty="0">
                <a:hlinkClick r:id="rId3"/>
              </a:rPr>
              <a:t>youtube.com</a:t>
            </a:r>
            <a:endParaRPr lang="en-US" sz="1600" dirty="0"/>
          </a:p>
          <a:p>
            <a:endParaRPr lang="en-US" sz="1400" dirty="0">
              <a:cs typeface="Calibri"/>
            </a:endParaRPr>
          </a:p>
          <a:p>
            <a:pPr marL="285750" indent="-285750">
              <a:buFont typeface="Arial" panose="020B0604020202020204" pitchFamily="34" charset="0"/>
              <a:buChar char="•"/>
            </a:pPr>
            <a:r>
              <a:rPr lang="fi-FI" dirty="0">
                <a:effectLst/>
                <a:ea typeface="Calibri" panose="020F0502020204030204" pitchFamily="34" charset="0"/>
                <a:cs typeface="Times New Roman" panose="02020603050405020304" pitchFamily="18" charset="0"/>
              </a:rPr>
              <a:t>Siunattuja oksia säilytetään ikoninurkassa pääsiäisajan loppuun, jolloin ne poltetaan. </a:t>
            </a:r>
          </a:p>
          <a:p>
            <a:pPr marL="285750" indent="-285750">
              <a:buFont typeface="Arial" panose="020B0604020202020204" pitchFamily="34" charset="0"/>
              <a:buChar char="•"/>
            </a:pPr>
            <a:endParaRPr lang="fi-FI"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fi-FI" dirty="0">
                <a:effectLst/>
                <a:ea typeface="Calibri" panose="020F0502020204030204" pitchFamily="34" charset="0"/>
                <a:cs typeface="Times New Roman" panose="02020603050405020304" pitchFamily="18" charset="0"/>
              </a:rPr>
              <a:t>Palkaksi saadut makeiset tulisi säästää pääsiäiseen, sillä seuraava viikko on vielä paastoaikaa. </a:t>
            </a:r>
          </a:p>
          <a:p>
            <a:endParaRPr lang="en-US" dirty="0">
              <a:cs typeface="Calibri"/>
            </a:endParaRPr>
          </a:p>
        </p:txBody>
      </p:sp>
      <p:pic>
        <p:nvPicPr>
          <p:cNvPr id="6" name="Kuva 5" descr="Kaksi iloista tyttöä virpovitsat käsissään ja esiliinat yllään.">
            <a:extLst>
              <a:ext uri="{FF2B5EF4-FFF2-40B4-BE49-F238E27FC236}">
                <a16:creationId xmlns:a16="http://schemas.microsoft.com/office/drawing/2014/main" id="{B891E6BF-D97E-A143-9395-4F198338D9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703678" y="1971881"/>
            <a:ext cx="4871063" cy="3653297"/>
          </a:xfrm>
          <a:prstGeom prst="rect">
            <a:avLst/>
          </a:prstGeom>
        </p:spPr>
      </p:pic>
      <p:sp>
        <p:nvSpPr>
          <p:cNvPr id="5" name="Alatunnisteen paikkamerkki 4">
            <a:extLst>
              <a:ext uri="{FF2B5EF4-FFF2-40B4-BE49-F238E27FC236}">
                <a16:creationId xmlns:a16="http://schemas.microsoft.com/office/drawing/2014/main" id="{A2441966-75EF-C85E-BCB2-156EB2C0F3CD}"/>
              </a:ext>
            </a:extLst>
          </p:cNvPr>
          <p:cNvSpPr>
            <a:spLocks noGrp="1"/>
          </p:cNvSpPr>
          <p:nvPr>
            <p:ph type="ftr" sz="quarter" idx="11"/>
          </p:nvPr>
        </p:nvSpPr>
        <p:spPr>
          <a:xfrm>
            <a:off x="3913132" y="6376505"/>
            <a:ext cx="4114800" cy="365125"/>
          </a:xfrm>
        </p:spPr>
        <p:txBody>
          <a:bodyPr/>
          <a:lstStyle/>
          <a:p>
            <a:r>
              <a:rPr lang="fi-FI" dirty="0"/>
              <a:t>Suomen Ekumeenisen Neuvoston Kasvatusasioiden jaosto</a:t>
            </a:r>
          </a:p>
        </p:txBody>
      </p:sp>
    </p:spTree>
    <p:extLst>
      <p:ext uri="{BB962C8B-B14F-4D97-AF65-F5344CB8AC3E}">
        <p14:creationId xmlns:p14="http://schemas.microsoft.com/office/powerpoint/2010/main" val="1461838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2AFC25-7D53-4897-744E-1BAF5BA4D9B5}"/>
              </a:ext>
            </a:extLst>
          </p:cNvPr>
          <p:cNvSpPr>
            <a:spLocks noGrp="1"/>
          </p:cNvSpPr>
          <p:nvPr>
            <p:ph type="title"/>
          </p:nvPr>
        </p:nvSpPr>
        <p:spPr/>
        <p:txBody>
          <a:bodyPr/>
          <a:lstStyle/>
          <a:p>
            <a:r>
              <a:rPr lang="fi-FI" b="1" dirty="0">
                <a:latin typeface="Algerian" panose="04020705040A02060702" pitchFamily="82" charset="0"/>
                <a:cs typeface="Calibri Light"/>
              </a:rPr>
              <a:t>Virpominen ja noidat</a:t>
            </a:r>
            <a:r>
              <a:rPr lang="fi-FI" sz="4400" b="1" dirty="0">
                <a:latin typeface="Algerian" panose="04020705040A02060702" pitchFamily="82" charset="0"/>
                <a:cs typeface="Calibri Light"/>
              </a:rPr>
              <a:t> </a:t>
            </a:r>
            <a:br>
              <a:rPr lang="fi-FI" sz="4400" dirty="0">
                <a:cs typeface="Calibri Light"/>
              </a:rPr>
            </a:br>
            <a:endParaRPr lang="fi-FI" dirty="0"/>
          </a:p>
        </p:txBody>
      </p:sp>
      <p:sp>
        <p:nvSpPr>
          <p:cNvPr id="4" name="Tekstiruutu 3">
            <a:extLst>
              <a:ext uri="{FF2B5EF4-FFF2-40B4-BE49-F238E27FC236}">
                <a16:creationId xmlns:a16="http://schemas.microsoft.com/office/drawing/2014/main" id="{A772A639-5107-3F6A-110A-2E87F663BFEF}"/>
              </a:ext>
            </a:extLst>
          </p:cNvPr>
          <p:cNvSpPr txBox="1"/>
          <p:nvPr/>
        </p:nvSpPr>
        <p:spPr>
          <a:xfrm>
            <a:off x="4493343" y="904568"/>
            <a:ext cx="7369978"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err="1"/>
              <a:t>Noidat</a:t>
            </a:r>
            <a:r>
              <a:rPr lang="en-US" sz="2400" dirty="0"/>
              <a:t> </a:t>
            </a:r>
            <a:r>
              <a:rPr lang="en-US" sz="2400" dirty="0" err="1"/>
              <a:t>eivät</a:t>
            </a:r>
            <a:r>
              <a:rPr lang="en-US" sz="2400" dirty="0"/>
              <a:t> </a:t>
            </a:r>
            <a:r>
              <a:rPr lang="en-US" sz="2400" dirty="0" err="1"/>
              <a:t>liity</a:t>
            </a:r>
            <a:r>
              <a:rPr lang="en-US" sz="2400" dirty="0"/>
              <a:t> </a:t>
            </a:r>
            <a:r>
              <a:rPr lang="en-US" sz="2400" dirty="0" err="1"/>
              <a:t>kristilliseen</a:t>
            </a:r>
            <a:r>
              <a:rPr lang="en-US" sz="2400" dirty="0"/>
              <a:t> </a:t>
            </a:r>
            <a:r>
              <a:rPr lang="en-US" sz="2400" dirty="0" err="1"/>
              <a:t>virpomisperinteeseen</a:t>
            </a:r>
            <a:r>
              <a:rPr lang="en-US" sz="2400" dirty="0"/>
              <a:t>.</a:t>
            </a:r>
          </a:p>
          <a:p>
            <a:r>
              <a:rPr lang="en-US" sz="2400" dirty="0"/>
              <a:t> </a:t>
            </a:r>
          </a:p>
          <a:p>
            <a:pPr marL="285750" indent="-285750">
              <a:buFont typeface="Arial" panose="020B0604020202020204" pitchFamily="34" charset="0"/>
              <a:buChar char="•"/>
            </a:pPr>
            <a:r>
              <a:rPr lang="en-US" sz="2400" dirty="0" err="1">
                <a:cs typeface="Calibri"/>
              </a:rPr>
              <a:t>Noidat</a:t>
            </a:r>
            <a:r>
              <a:rPr lang="en-US" sz="2400" dirty="0">
                <a:cs typeface="Calibri"/>
              </a:rPr>
              <a:t> </a:t>
            </a:r>
            <a:r>
              <a:rPr lang="en-US" sz="2400" dirty="0" err="1">
                <a:cs typeface="Calibri"/>
              </a:rPr>
              <a:t>eli</a:t>
            </a:r>
            <a:r>
              <a:rPr lang="en-US" sz="2400" dirty="0">
                <a:cs typeface="Calibri"/>
              </a:rPr>
              <a:t> </a:t>
            </a:r>
            <a:r>
              <a:rPr lang="en-US" sz="2400" dirty="0" err="1">
                <a:cs typeface="Calibri"/>
              </a:rPr>
              <a:t>trullit</a:t>
            </a:r>
            <a:r>
              <a:rPr lang="en-US" sz="2400" dirty="0">
                <a:cs typeface="Calibri"/>
              </a:rPr>
              <a:t> </a:t>
            </a:r>
            <a:r>
              <a:rPr lang="en-US" sz="2400" dirty="0" err="1">
                <a:cs typeface="Calibri"/>
              </a:rPr>
              <a:t>liittyvät</a:t>
            </a:r>
            <a:r>
              <a:rPr lang="en-US" sz="2400" dirty="0">
                <a:cs typeface="Calibri"/>
              </a:rPr>
              <a:t> </a:t>
            </a:r>
            <a:r>
              <a:rPr lang="en-US" sz="2400" dirty="0" err="1">
                <a:cs typeface="Calibri"/>
              </a:rPr>
              <a:t>vanhaan</a:t>
            </a:r>
            <a:r>
              <a:rPr lang="en-US" sz="2400" dirty="0">
                <a:cs typeface="Calibri"/>
              </a:rPr>
              <a:t> </a:t>
            </a:r>
            <a:r>
              <a:rPr lang="en-US" sz="2400" dirty="0" err="1">
                <a:cs typeface="Calibri"/>
              </a:rPr>
              <a:t>kansanperinteeseen</a:t>
            </a:r>
            <a:r>
              <a:rPr lang="en-US" sz="2400" dirty="0">
                <a:cs typeface="Calibri"/>
              </a:rPr>
              <a:t>, </a:t>
            </a:r>
            <a:r>
              <a:rPr lang="en-US" sz="2400" dirty="0" err="1">
                <a:cs typeface="Calibri"/>
              </a:rPr>
              <a:t>jossa</a:t>
            </a:r>
            <a:r>
              <a:rPr lang="en-US" sz="2400" dirty="0">
                <a:cs typeface="Calibri"/>
              </a:rPr>
              <a:t> </a:t>
            </a:r>
            <a:r>
              <a:rPr lang="en-US" sz="2400" dirty="0" err="1">
                <a:cs typeface="Calibri"/>
              </a:rPr>
              <a:t>ajateltiin</a:t>
            </a:r>
            <a:r>
              <a:rPr lang="en-US" sz="2400" dirty="0">
                <a:cs typeface="Calibri"/>
              </a:rPr>
              <a:t> </a:t>
            </a:r>
            <a:r>
              <a:rPr lang="en-US" sz="2400" dirty="0" err="1">
                <a:cs typeface="Calibri"/>
              </a:rPr>
              <a:t>noidilla</a:t>
            </a:r>
            <a:r>
              <a:rPr lang="en-US" sz="2400" dirty="0">
                <a:cs typeface="Calibri"/>
              </a:rPr>
              <a:t> </a:t>
            </a:r>
            <a:r>
              <a:rPr lang="en-US" sz="2400" dirty="0" err="1">
                <a:cs typeface="Calibri"/>
              </a:rPr>
              <a:t>olevan</a:t>
            </a:r>
            <a:r>
              <a:rPr lang="en-US" sz="2400" dirty="0">
                <a:cs typeface="Calibri"/>
              </a:rPr>
              <a:t> </a:t>
            </a:r>
            <a:r>
              <a:rPr lang="en-US" sz="2400" dirty="0" err="1">
                <a:cs typeface="Calibri"/>
              </a:rPr>
              <a:t>voimia</a:t>
            </a:r>
            <a:r>
              <a:rPr lang="en-US" sz="2400" dirty="0">
                <a:cs typeface="Calibri"/>
              </a:rPr>
              <a:t> </a:t>
            </a:r>
            <a:r>
              <a:rPr lang="en-US" sz="2400" dirty="0" err="1">
                <a:cs typeface="Calibri"/>
              </a:rPr>
              <a:t>tuoda</a:t>
            </a:r>
            <a:r>
              <a:rPr lang="en-US" sz="2400" dirty="0">
                <a:cs typeface="Calibri"/>
              </a:rPr>
              <a:t> </a:t>
            </a:r>
            <a:r>
              <a:rPr lang="en-US" sz="2400" dirty="0" err="1">
                <a:cs typeface="Calibri"/>
              </a:rPr>
              <a:t>huonoa</a:t>
            </a:r>
            <a:r>
              <a:rPr lang="en-US" sz="2400" dirty="0">
                <a:cs typeface="Calibri"/>
              </a:rPr>
              <a:t> </a:t>
            </a:r>
            <a:r>
              <a:rPr lang="en-US" sz="2400" dirty="0" err="1">
                <a:cs typeface="Calibri"/>
              </a:rPr>
              <a:t>onnea</a:t>
            </a:r>
            <a:r>
              <a:rPr lang="en-US" sz="2400" dirty="0">
                <a:cs typeface="Calibri"/>
              </a:rPr>
              <a:t> </a:t>
            </a:r>
            <a:r>
              <a:rPr lang="en-US" sz="2400" dirty="0" err="1">
                <a:cs typeface="Calibri"/>
              </a:rPr>
              <a:t>taloon</a:t>
            </a:r>
            <a:r>
              <a:rPr lang="en-US" sz="2400" dirty="0">
                <a:cs typeface="Calibri"/>
              </a:rPr>
              <a:t>. </a:t>
            </a:r>
            <a:r>
              <a:rPr lang="en-US" sz="2400" dirty="0" err="1">
                <a:cs typeface="Calibri"/>
              </a:rPr>
              <a:t>Uskottiin</a:t>
            </a:r>
            <a:r>
              <a:rPr lang="en-US" sz="2400" dirty="0">
                <a:cs typeface="Calibri"/>
              </a:rPr>
              <a:t>, </a:t>
            </a:r>
            <a:r>
              <a:rPr lang="en-US" sz="2400" dirty="0" err="1">
                <a:cs typeface="Calibri"/>
              </a:rPr>
              <a:t>tältä</a:t>
            </a:r>
            <a:r>
              <a:rPr lang="en-US" sz="2400" dirty="0">
                <a:cs typeface="Calibri"/>
              </a:rPr>
              <a:t> </a:t>
            </a:r>
            <a:r>
              <a:rPr lang="en-US" sz="2400" dirty="0" err="1">
                <a:cs typeface="Calibri"/>
              </a:rPr>
              <a:t>oli</a:t>
            </a:r>
            <a:r>
              <a:rPr lang="en-US" sz="2400" dirty="0">
                <a:cs typeface="Calibri"/>
              </a:rPr>
              <a:t> </a:t>
            </a:r>
            <a:r>
              <a:rPr lang="en-US" sz="2400" dirty="0" err="1">
                <a:cs typeface="Calibri"/>
              </a:rPr>
              <a:t>mahdollista</a:t>
            </a:r>
            <a:r>
              <a:rPr lang="en-US" sz="2400" dirty="0">
                <a:cs typeface="Calibri"/>
              </a:rPr>
              <a:t> </a:t>
            </a:r>
            <a:r>
              <a:rPr lang="en-US" sz="2400" dirty="0" err="1">
                <a:cs typeface="Calibri"/>
              </a:rPr>
              <a:t>suojautua</a:t>
            </a:r>
            <a:r>
              <a:rPr lang="en-US" sz="2400" dirty="0">
                <a:cs typeface="Calibri"/>
              </a:rPr>
              <a:t> </a:t>
            </a:r>
            <a:r>
              <a:rPr lang="en-US" sz="2400" dirty="0" err="1">
                <a:cs typeface="Calibri"/>
              </a:rPr>
              <a:t>erilaisin</a:t>
            </a:r>
            <a:r>
              <a:rPr lang="en-US" sz="2400" dirty="0">
                <a:cs typeface="Calibri"/>
              </a:rPr>
              <a:t> </a:t>
            </a:r>
            <a:r>
              <a:rPr lang="en-US" sz="2400" dirty="0" err="1">
                <a:cs typeface="Calibri"/>
              </a:rPr>
              <a:t>keinoin</a:t>
            </a:r>
            <a:r>
              <a:rPr lang="en-US" sz="2400" dirty="0">
                <a:cs typeface="Calibri"/>
              </a:rPr>
              <a:t>, ja </a:t>
            </a:r>
            <a:r>
              <a:rPr lang="en-US" sz="2400" dirty="0" err="1">
                <a:cs typeface="Calibri"/>
              </a:rPr>
              <a:t>siksi</a:t>
            </a:r>
            <a:r>
              <a:rPr lang="en-US" sz="2400" dirty="0">
                <a:cs typeface="Calibri"/>
              </a:rPr>
              <a:t> mm. </a:t>
            </a:r>
            <a:r>
              <a:rPr lang="en-US" sz="2400" dirty="0" err="1">
                <a:cs typeface="Calibri"/>
              </a:rPr>
              <a:t>Pohjanmaalla</a:t>
            </a:r>
            <a:r>
              <a:rPr lang="en-US" sz="2400" dirty="0">
                <a:cs typeface="Calibri"/>
              </a:rPr>
              <a:t> on </a:t>
            </a:r>
            <a:r>
              <a:rPr lang="en-US" sz="2400" dirty="0" err="1">
                <a:cs typeface="Calibri"/>
              </a:rPr>
              <a:t>ollut</a:t>
            </a:r>
            <a:r>
              <a:rPr lang="en-US" sz="2400" dirty="0">
                <a:cs typeface="Calibri"/>
              </a:rPr>
              <a:t> </a:t>
            </a:r>
            <a:r>
              <a:rPr lang="en-US" sz="2400" dirty="0" err="1">
                <a:cs typeface="Calibri"/>
              </a:rPr>
              <a:t>tapana</a:t>
            </a:r>
            <a:r>
              <a:rPr lang="en-US" sz="2400" dirty="0">
                <a:cs typeface="Calibri"/>
              </a:rPr>
              <a:t> </a:t>
            </a:r>
            <a:r>
              <a:rPr lang="en-US" sz="2400" dirty="0" err="1">
                <a:cs typeface="Calibri"/>
              </a:rPr>
              <a:t>poltaa</a:t>
            </a:r>
            <a:r>
              <a:rPr lang="en-US" sz="2400" dirty="0">
                <a:cs typeface="Calibri"/>
              </a:rPr>
              <a:t> </a:t>
            </a:r>
            <a:r>
              <a:rPr lang="en-US" sz="2400" dirty="0" err="1">
                <a:cs typeface="Calibri"/>
              </a:rPr>
              <a:t>pääsiäiskokkoja</a:t>
            </a:r>
            <a:r>
              <a:rPr lang="en-US" sz="2400" dirty="0">
                <a:cs typeface="Calibri"/>
              </a:rPr>
              <a:t> </a:t>
            </a:r>
            <a:r>
              <a:rPr lang="en-US" sz="2400" dirty="0" err="1">
                <a:cs typeface="Calibri"/>
              </a:rPr>
              <a:t>trullien</a:t>
            </a:r>
            <a:r>
              <a:rPr lang="en-US" sz="2400" dirty="0">
                <a:cs typeface="Calibri"/>
              </a:rPr>
              <a:t> </a:t>
            </a:r>
            <a:r>
              <a:rPr lang="en-US" sz="2400" dirty="0" err="1">
                <a:cs typeface="Calibri"/>
              </a:rPr>
              <a:t>karkoittamiseksi</a:t>
            </a:r>
            <a:r>
              <a:rPr lang="en-US" sz="2400" dirty="0">
                <a:cs typeface="Calibri"/>
              </a:rPr>
              <a:t>.</a:t>
            </a:r>
          </a:p>
          <a:p>
            <a:r>
              <a:rPr lang="en-US" sz="2400" dirty="0">
                <a:cs typeface="Calibri"/>
              </a:rPr>
              <a:t> </a:t>
            </a:r>
          </a:p>
          <a:p>
            <a:pPr marL="285750" indent="-285750">
              <a:buFont typeface="Arial" panose="020B0604020202020204" pitchFamily="34" charset="0"/>
              <a:buChar char="•"/>
            </a:pPr>
            <a:r>
              <a:rPr lang="en-US" sz="2400" dirty="0" err="1">
                <a:cs typeface="Calibri"/>
              </a:rPr>
              <a:t>Nykyisin</a:t>
            </a:r>
            <a:r>
              <a:rPr lang="en-US" sz="2400" dirty="0">
                <a:cs typeface="Calibri"/>
              </a:rPr>
              <a:t> </a:t>
            </a:r>
            <a:r>
              <a:rPr lang="en-US" sz="2400" dirty="0" err="1">
                <a:cs typeface="Calibri"/>
              </a:rPr>
              <a:t>näkee</a:t>
            </a:r>
            <a:r>
              <a:rPr lang="en-US" sz="2400" dirty="0">
                <a:cs typeface="Calibri"/>
              </a:rPr>
              <a:t> </a:t>
            </a:r>
            <a:r>
              <a:rPr lang="en-US" sz="2400" dirty="0" err="1">
                <a:cs typeface="Calibri"/>
              </a:rPr>
              <a:t>paljon</a:t>
            </a:r>
            <a:r>
              <a:rPr lang="en-US" sz="2400" dirty="0">
                <a:cs typeface="Calibri"/>
              </a:rPr>
              <a:t> </a:t>
            </a:r>
            <a:r>
              <a:rPr lang="en-US" sz="2400" dirty="0" err="1">
                <a:cs typeface="Calibri"/>
              </a:rPr>
              <a:t>noita-asuisia</a:t>
            </a:r>
            <a:r>
              <a:rPr lang="en-US" sz="2400" dirty="0">
                <a:cs typeface="Calibri"/>
              </a:rPr>
              <a:t> </a:t>
            </a:r>
            <a:r>
              <a:rPr lang="en-US" sz="2400" dirty="0" err="1">
                <a:cs typeface="Calibri"/>
              </a:rPr>
              <a:t>lapsia</a:t>
            </a:r>
            <a:r>
              <a:rPr lang="en-US" sz="2400" dirty="0">
                <a:cs typeface="Calibri"/>
              </a:rPr>
              <a:t> </a:t>
            </a:r>
            <a:r>
              <a:rPr lang="en-US" sz="2400" dirty="0" err="1">
                <a:cs typeface="Calibri"/>
              </a:rPr>
              <a:t>virpomassa</a:t>
            </a:r>
            <a:r>
              <a:rPr lang="en-US" sz="2400" dirty="0">
                <a:cs typeface="Calibri"/>
              </a:rPr>
              <a:t>. </a:t>
            </a:r>
            <a:r>
              <a:rPr lang="en-US" sz="2400" dirty="0" err="1">
                <a:cs typeface="Calibri"/>
              </a:rPr>
              <a:t>Tässä</a:t>
            </a:r>
            <a:r>
              <a:rPr lang="en-US" sz="2400" dirty="0">
                <a:cs typeface="Calibri"/>
              </a:rPr>
              <a:t> on </a:t>
            </a:r>
            <a:r>
              <a:rPr lang="en-US" sz="2400" dirty="0" err="1">
                <a:cs typeface="Calibri"/>
              </a:rPr>
              <a:t>siis</a:t>
            </a:r>
            <a:r>
              <a:rPr lang="en-US" sz="2400" dirty="0">
                <a:cs typeface="Calibri"/>
              </a:rPr>
              <a:t> </a:t>
            </a:r>
            <a:r>
              <a:rPr lang="en-US" sz="2400" dirty="0" err="1">
                <a:cs typeface="Calibri"/>
              </a:rPr>
              <a:t>kyse</a:t>
            </a:r>
            <a:r>
              <a:rPr lang="en-US" sz="2400" dirty="0">
                <a:cs typeface="Calibri"/>
              </a:rPr>
              <a:t> </a:t>
            </a:r>
            <a:r>
              <a:rPr lang="en-US" sz="2400" dirty="0" err="1">
                <a:cs typeface="Calibri"/>
              </a:rPr>
              <a:t>kahden</a:t>
            </a:r>
            <a:r>
              <a:rPr lang="en-US" sz="2400" dirty="0">
                <a:cs typeface="Calibri"/>
              </a:rPr>
              <a:t> </a:t>
            </a:r>
            <a:r>
              <a:rPr lang="en-US" sz="2400" dirty="0" err="1">
                <a:cs typeface="Calibri"/>
              </a:rPr>
              <a:t>eri</a:t>
            </a:r>
            <a:r>
              <a:rPr lang="en-US" sz="2400" dirty="0">
                <a:cs typeface="Calibri"/>
              </a:rPr>
              <a:t> </a:t>
            </a:r>
            <a:r>
              <a:rPr lang="en-US" sz="2400" dirty="0" err="1">
                <a:cs typeface="Calibri"/>
              </a:rPr>
              <a:t>perinteen</a:t>
            </a:r>
            <a:r>
              <a:rPr lang="en-US" sz="2400" dirty="0">
                <a:cs typeface="Calibri"/>
              </a:rPr>
              <a:t> </a:t>
            </a:r>
            <a:r>
              <a:rPr lang="en-US" sz="2400" dirty="0" err="1">
                <a:cs typeface="Calibri"/>
              </a:rPr>
              <a:t>sekoittumisesta</a:t>
            </a:r>
            <a:r>
              <a:rPr lang="en-US" sz="2400" dirty="0">
                <a:cs typeface="Calibri"/>
              </a:rPr>
              <a:t>.</a:t>
            </a:r>
            <a:endParaRPr lang="en-US" sz="2400" dirty="0">
              <a:solidFill>
                <a:srgbClr val="FF0000"/>
              </a:solidFill>
              <a:cs typeface="Calibri"/>
            </a:endParaRPr>
          </a:p>
          <a:p>
            <a:pPr marL="285750" indent="-285750">
              <a:buFont typeface="Arial" panose="020B0604020202020204" pitchFamily="34" charset="0"/>
              <a:buChar char="•"/>
            </a:pPr>
            <a:endParaRPr lang="en-US" sz="2400" dirty="0">
              <a:cs typeface="Calibri"/>
            </a:endParaRPr>
          </a:p>
          <a:p>
            <a:endParaRPr lang="en-US" sz="2400" dirty="0">
              <a:cs typeface="Calibri"/>
            </a:endParaRPr>
          </a:p>
          <a:p>
            <a:endParaRPr lang="en-US" dirty="0">
              <a:cs typeface="Calibri"/>
            </a:endParaRPr>
          </a:p>
        </p:txBody>
      </p:sp>
      <p:pic>
        <p:nvPicPr>
          <p:cNvPr id="8" name="Kuva 7" descr="Pikkutyttö hymyilee meikattuna trulliksi  virpomisoksia käsissään suklaamunia sisältävän korin kanssa.">
            <a:extLst>
              <a:ext uri="{FF2B5EF4-FFF2-40B4-BE49-F238E27FC236}">
                <a16:creationId xmlns:a16="http://schemas.microsoft.com/office/drawing/2014/main" id="{29879724-72D4-2488-269C-76E47DF91E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925" y="1288373"/>
            <a:ext cx="3600985" cy="4801314"/>
          </a:xfrm>
          <a:prstGeom prst="rect">
            <a:avLst/>
          </a:prstGeom>
        </p:spPr>
      </p:pic>
      <p:sp>
        <p:nvSpPr>
          <p:cNvPr id="9" name="Alatunnisteen paikkamerkki 8">
            <a:extLst>
              <a:ext uri="{FF2B5EF4-FFF2-40B4-BE49-F238E27FC236}">
                <a16:creationId xmlns:a16="http://schemas.microsoft.com/office/drawing/2014/main" id="{B55DF45F-54A8-E0C7-2C90-6D3C10D40CDA}"/>
              </a:ext>
            </a:extLst>
          </p:cNvPr>
          <p:cNvSpPr>
            <a:spLocks noGrp="1"/>
          </p:cNvSpPr>
          <p:nvPr>
            <p:ph type="ftr" sz="quarter" idx="11"/>
          </p:nvPr>
        </p:nvSpPr>
        <p:spPr/>
        <p:txBody>
          <a:bodyPr/>
          <a:lstStyle/>
          <a:p>
            <a:r>
              <a:rPr lang="fi-FI"/>
              <a:t>Suomen Ekumeenisen Neuvoston Kasvatusasioiden jaosto</a:t>
            </a:r>
          </a:p>
        </p:txBody>
      </p:sp>
    </p:spTree>
    <p:extLst>
      <p:ext uri="{BB962C8B-B14F-4D97-AF65-F5344CB8AC3E}">
        <p14:creationId xmlns:p14="http://schemas.microsoft.com/office/powerpoint/2010/main" val="697396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2AFC25-7D53-4897-744E-1BAF5BA4D9B5}"/>
              </a:ext>
            </a:extLst>
          </p:cNvPr>
          <p:cNvSpPr>
            <a:spLocks noGrp="1"/>
          </p:cNvSpPr>
          <p:nvPr>
            <p:ph type="title"/>
          </p:nvPr>
        </p:nvSpPr>
        <p:spPr>
          <a:xfrm>
            <a:off x="363794" y="95677"/>
            <a:ext cx="10940845" cy="1325563"/>
          </a:xfrm>
        </p:spPr>
        <p:txBody>
          <a:bodyPr>
            <a:normAutofit fontScale="90000"/>
          </a:bodyPr>
          <a:lstStyle/>
          <a:p>
            <a:r>
              <a:rPr lang="fi-FI" sz="4400" b="1" dirty="0">
                <a:latin typeface="Algerian" panose="04020705040A02060702" pitchFamily="82" charset="0"/>
                <a:cs typeface="Calibri Light"/>
              </a:rPr>
              <a:t>Palmusunnuntai 4/5</a:t>
            </a:r>
            <a:br>
              <a:rPr lang="fi-FI" sz="4400" dirty="0">
                <a:cs typeface="Calibri Light"/>
              </a:rPr>
            </a:br>
            <a:r>
              <a:rPr lang="fi-FI" sz="4400" dirty="0">
                <a:cs typeface="Calibri Light"/>
              </a:rPr>
              <a:t>Jeesus ratsasti aasilla Jerusalemiin</a:t>
            </a:r>
            <a:br>
              <a:rPr lang="fi-FI" sz="4400" dirty="0">
                <a:cs typeface="Calibri Light"/>
              </a:rPr>
            </a:br>
            <a:r>
              <a:rPr lang="fi-FI" sz="2000" b="1" dirty="0">
                <a:cs typeface="Calibri Light"/>
              </a:rPr>
              <a:t>esimerkkejä kirkkojen perinteistä </a:t>
            </a:r>
            <a:endParaRPr lang="fi-FI" dirty="0"/>
          </a:p>
        </p:txBody>
      </p:sp>
      <p:sp>
        <p:nvSpPr>
          <p:cNvPr id="4" name="Tekstiruutu 3">
            <a:extLst>
              <a:ext uri="{FF2B5EF4-FFF2-40B4-BE49-F238E27FC236}">
                <a16:creationId xmlns:a16="http://schemas.microsoft.com/office/drawing/2014/main" id="{A772A639-5107-3F6A-110A-2E87F663BFEF}"/>
              </a:ext>
            </a:extLst>
          </p:cNvPr>
          <p:cNvSpPr txBox="1"/>
          <p:nvPr/>
        </p:nvSpPr>
        <p:spPr>
          <a:xfrm>
            <a:off x="363794" y="1690688"/>
            <a:ext cx="11415251" cy="57554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err="1">
                <a:cs typeface="Calibri"/>
              </a:rPr>
              <a:t>Katolinen</a:t>
            </a:r>
            <a:r>
              <a:rPr lang="en-US" sz="2400" b="1" dirty="0">
                <a:cs typeface="Calibri"/>
              </a:rPr>
              <a:t> </a:t>
            </a:r>
            <a:r>
              <a:rPr lang="en-US" sz="2400" b="1" dirty="0" err="1">
                <a:cs typeface="Calibri"/>
              </a:rPr>
              <a:t>perinne</a:t>
            </a:r>
            <a:endParaRPr lang="en-US" sz="2400" b="1" dirty="0">
              <a:cs typeface="Calibri"/>
            </a:endParaRPr>
          </a:p>
          <a:p>
            <a:pPr marL="285750" indent="-285750">
              <a:buFont typeface="Arial" panose="020B0604020202020204" pitchFamily="34" charset="0"/>
              <a:buChar char="•"/>
            </a:pPr>
            <a:r>
              <a:rPr lang="en-US" sz="2400" dirty="0" err="1">
                <a:cs typeface="Calibri"/>
              </a:rPr>
              <a:t>Katolisen</a:t>
            </a:r>
            <a:r>
              <a:rPr lang="en-US" sz="2400" dirty="0">
                <a:cs typeface="Calibri"/>
              </a:rPr>
              <a:t> </a:t>
            </a:r>
            <a:r>
              <a:rPr lang="en-US" sz="2400" dirty="0" err="1">
                <a:cs typeface="Calibri"/>
              </a:rPr>
              <a:t>kirkon</a:t>
            </a:r>
            <a:r>
              <a:rPr lang="en-US" sz="2400" dirty="0">
                <a:cs typeface="Calibri"/>
              </a:rPr>
              <a:t> </a:t>
            </a:r>
            <a:r>
              <a:rPr lang="en-US" sz="2400" dirty="0" err="1">
                <a:cs typeface="Calibri"/>
              </a:rPr>
              <a:t>perinteeseen</a:t>
            </a:r>
            <a:r>
              <a:rPr lang="en-US" sz="2400" dirty="0">
                <a:cs typeface="Calibri"/>
              </a:rPr>
              <a:t> </a:t>
            </a:r>
            <a:r>
              <a:rPr lang="en-US" sz="2400" dirty="0" err="1">
                <a:cs typeface="Calibri"/>
              </a:rPr>
              <a:t>kuuluu</a:t>
            </a:r>
            <a:r>
              <a:rPr lang="en-US" sz="2400" dirty="0">
                <a:cs typeface="Calibri"/>
              </a:rPr>
              <a:t> </a:t>
            </a:r>
            <a:r>
              <a:rPr lang="en-US" sz="2400" dirty="0" err="1">
                <a:cs typeface="Calibri"/>
              </a:rPr>
              <a:t>palmukulkue</a:t>
            </a:r>
            <a:r>
              <a:rPr lang="en-US" sz="2400" dirty="0">
                <a:cs typeface="Calibri"/>
              </a:rPr>
              <a:t>: </a:t>
            </a:r>
            <a:r>
              <a:rPr lang="en-US" sz="2400" dirty="0" err="1">
                <a:cs typeface="Calibri"/>
              </a:rPr>
              <a:t>papin</a:t>
            </a:r>
            <a:r>
              <a:rPr lang="en-US" sz="2400" dirty="0">
                <a:cs typeface="Calibri"/>
              </a:rPr>
              <a:t> </a:t>
            </a:r>
            <a:r>
              <a:rPr lang="en-US" sz="2400" dirty="0" err="1">
                <a:cs typeface="Calibri"/>
              </a:rPr>
              <a:t>siunaamien</a:t>
            </a:r>
            <a:r>
              <a:rPr lang="en-US" sz="2400" dirty="0">
                <a:cs typeface="Calibri"/>
              </a:rPr>
              <a:t> </a:t>
            </a:r>
            <a:r>
              <a:rPr lang="en-US" sz="2400" dirty="0" err="1">
                <a:cs typeface="Calibri"/>
              </a:rPr>
              <a:t>palmun</a:t>
            </a:r>
            <a:r>
              <a:rPr lang="en-US" sz="2400" dirty="0">
                <a:cs typeface="Calibri"/>
              </a:rPr>
              <a:t> </a:t>
            </a:r>
            <a:r>
              <a:rPr lang="en-US" sz="2400" dirty="0" err="1">
                <a:cs typeface="Calibri"/>
              </a:rPr>
              <a:t>oksien</a:t>
            </a:r>
            <a:r>
              <a:rPr lang="en-US" sz="2400" dirty="0">
                <a:cs typeface="Calibri"/>
              </a:rPr>
              <a:t> </a:t>
            </a:r>
            <a:r>
              <a:rPr lang="en-US" sz="2400" dirty="0" err="1">
                <a:cs typeface="Calibri"/>
              </a:rPr>
              <a:t>kanssa</a:t>
            </a:r>
            <a:r>
              <a:rPr lang="en-US" sz="2400" dirty="0">
                <a:cs typeface="Calibri"/>
              </a:rPr>
              <a:t> </a:t>
            </a:r>
            <a:r>
              <a:rPr lang="en-US" sz="2400" dirty="0" err="1">
                <a:cs typeface="Calibri"/>
              </a:rPr>
              <a:t>kierretään</a:t>
            </a:r>
            <a:r>
              <a:rPr lang="en-US" sz="2400" dirty="0">
                <a:cs typeface="Calibri"/>
              </a:rPr>
              <a:t> </a:t>
            </a:r>
            <a:r>
              <a:rPr lang="en-US" sz="2400" dirty="0" err="1">
                <a:cs typeface="Calibri"/>
              </a:rPr>
              <a:t>kirkko</a:t>
            </a:r>
            <a:r>
              <a:rPr lang="en-US" sz="2400" dirty="0">
                <a:cs typeface="Calibri"/>
              </a:rPr>
              <a:t> </a:t>
            </a:r>
            <a:r>
              <a:rPr lang="en-US" sz="2400" dirty="0" err="1">
                <a:cs typeface="Calibri"/>
              </a:rPr>
              <a:t>palmukulkueena</a:t>
            </a:r>
            <a:endParaRPr lang="en-US" sz="2400" dirty="0">
              <a:cs typeface="Calibri"/>
            </a:endParaRPr>
          </a:p>
          <a:p>
            <a:pPr marL="285750" indent="-285750">
              <a:buFont typeface="Arial" panose="020B0604020202020204" pitchFamily="34" charset="0"/>
              <a:buChar char="•"/>
            </a:pPr>
            <a:r>
              <a:rPr lang="en-US" sz="2400" dirty="0">
                <a:cs typeface="Calibri"/>
              </a:rPr>
              <a:t>Osan </a:t>
            </a:r>
            <a:r>
              <a:rPr lang="en-US" sz="2400" dirty="0" err="1">
                <a:cs typeface="Calibri"/>
              </a:rPr>
              <a:t>palmun</a:t>
            </a:r>
            <a:r>
              <a:rPr lang="en-US" sz="2400" dirty="0">
                <a:cs typeface="Calibri"/>
              </a:rPr>
              <a:t> </a:t>
            </a:r>
            <a:r>
              <a:rPr lang="en-US" sz="2400" dirty="0" err="1">
                <a:cs typeface="Calibri"/>
              </a:rPr>
              <a:t>oksista</a:t>
            </a:r>
            <a:r>
              <a:rPr lang="en-US" sz="2400" dirty="0">
                <a:cs typeface="Calibri"/>
              </a:rPr>
              <a:t> </a:t>
            </a:r>
            <a:r>
              <a:rPr lang="en-US" sz="2400" dirty="0" err="1">
                <a:cs typeface="Calibri"/>
              </a:rPr>
              <a:t>osallistujat</a:t>
            </a:r>
            <a:r>
              <a:rPr lang="en-US" sz="2400" dirty="0">
                <a:cs typeface="Calibri"/>
              </a:rPr>
              <a:t> </a:t>
            </a:r>
            <a:r>
              <a:rPr lang="en-US" sz="2400" dirty="0" err="1">
                <a:cs typeface="Calibri"/>
              </a:rPr>
              <a:t>saavat</a:t>
            </a:r>
            <a:r>
              <a:rPr lang="en-US" sz="2400" dirty="0">
                <a:cs typeface="Calibri"/>
              </a:rPr>
              <a:t> </a:t>
            </a:r>
            <a:r>
              <a:rPr lang="en-US" sz="2400" dirty="0" err="1">
                <a:cs typeface="Calibri"/>
              </a:rPr>
              <a:t>viedä</a:t>
            </a:r>
            <a:r>
              <a:rPr lang="en-US" sz="2400" dirty="0">
                <a:cs typeface="Calibri"/>
              </a:rPr>
              <a:t> </a:t>
            </a:r>
            <a:r>
              <a:rPr lang="en-US" sz="2400" dirty="0" err="1">
                <a:cs typeface="Calibri"/>
              </a:rPr>
              <a:t>kotiin</a:t>
            </a:r>
            <a:r>
              <a:rPr lang="en-US" sz="2400" dirty="0">
                <a:cs typeface="Calibri"/>
              </a:rPr>
              <a:t>. </a:t>
            </a:r>
            <a:r>
              <a:rPr lang="en-US" sz="2400" dirty="0" err="1">
                <a:cs typeface="Calibri"/>
              </a:rPr>
              <a:t>Oksat</a:t>
            </a:r>
            <a:r>
              <a:rPr lang="en-US" sz="2400" dirty="0">
                <a:cs typeface="Calibri"/>
              </a:rPr>
              <a:t> </a:t>
            </a:r>
            <a:r>
              <a:rPr lang="en-US" sz="2400" dirty="0" err="1">
                <a:cs typeface="Calibri"/>
              </a:rPr>
              <a:t>muistuttavat</a:t>
            </a:r>
            <a:r>
              <a:rPr lang="en-US" sz="2400" dirty="0">
                <a:cs typeface="Calibri"/>
              </a:rPr>
              <a:t> </a:t>
            </a:r>
            <a:r>
              <a:rPr lang="en-US" sz="2400" dirty="0" err="1">
                <a:cs typeface="Calibri"/>
              </a:rPr>
              <a:t>Jeesuksesta</a:t>
            </a:r>
            <a:r>
              <a:rPr lang="en-US" sz="2400" dirty="0">
                <a:cs typeface="Calibri"/>
              </a:rPr>
              <a:t> </a:t>
            </a:r>
            <a:r>
              <a:rPr lang="en-US" sz="2400" dirty="0" err="1">
                <a:cs typeface="Calibri"/>
              </a:rPr>
              <a:t>luvattuna</a:t>
            </a:r>
            <a:r>
              <a:rPr lang="en-US" sz="2400" dirty="0">
                <a:cs typeface="Calibri"/>
              </a:rPr>
              <a:t> </a:t>
            </a:r>
            <a:r>
              <a:rPr lang="en-US" sz="2400" dirty="0" err="1">
                <a:cs typeface="Calibri"/>
              </a:rPr>
              <a:t>Messiaana</a:t>
            </a:r>
            <a:r>
              <a:rPr lang="en-US" sz="2400" dirty="0">
                <a:cs typeface="Calibri"/>
              </a:rPr>
              <a:t>.</a:t>
            </a:r>
          </a:p>
          <a:p>
            <a:pPr marL="285750" indent="-285750">
              <a:buFont typeface="Arial" panose="020B0604020202020204" pitchFamily="34" charset="0"/>
              <a:buChar char="•"/>
            </a:pPr>
            <a:r>
              <a:rPr lang="en-US" sz="2400" dirty="0" err="1">
                <a:cs typeface="Calibri"/>
              </a:rPr>
              <a:t>Osa</a:t>
            </a:r>
            <a:r>
              <a:rPr lang="en-US" sz="2400" dirty="0">
                <a:cs typeface="Calibri"/>
              </a:rPr>
              <a:t> </a:t>
            </a:r>
            <a:r>
              <a:rPr lang="en-US" sz="2400" dirty="0" err="1">
                <a:cs typeface="Calibri"/>
              </a:rPr>
              <a:t>oksista</a:t>
            </a:r>
            <a:r>
              <a:rPr lang="en-US" sz="2400" dirty="0">
                <a:cs typeface="Calibri"/>
              </a:rPr>
              <a:t> </a:t>
            </a:r>
            <a:r>
              <a:rPr lang="en-US" sz="2400" dirty="0" err="1">
                <a:cs typeface="Calibri"/>
              </a:rPr>
              <a:t>tuhkataan</a:t>
            </a:r>
            <a:r>
              <a:rPr lang="en-US" sz="2400" dirty="0">
                <a:cs typeface="Calibri"/>
              </a:rPr>
              <a:t> ja </a:t>
            </a:r>
            <a:r>
              <a:rPr lang="en-US" sz="2400" dirty="0" err="1">
                <a:cs typeface="Calibri"/>
              </a:rPr>
              <a:t>tuhka</a:t>
            </a:r>
            <a:r>
              <a:rPr lang="en-US" sz="2400" dirty="0">
                <a:cs typeface="Calibri"/>
              </a:rPr>
              <a:t> </a:t>
            </a:r>
            <a:r>
              <a:rPr lang="en-US" sz="2400" dirty="0" err="1">
                <a:cs typeface="Calibri"/>
              </a:rPr>
              <a:t>säästetään</a:t>
            </a:r>
            <a:r>
              <a:rPr lang="en-US" sz="2400" dirty="0">
                <a:cs typeface="Calibri"/>
              </a:rPr>
              <a:t> </a:t>
            </a:r>
            <a:r>
              <a:rPr lang="en-US" sz="2400" dirty="0" err="1">
                <a:cs typeface="Calibri"/>
              </a:rPr>
              <a:t>seuraavan</a:t>
            </a:r>
            <a:r>
              <a:rPr lang="en-US" sz="2400" dirty="0">
                <a:cs typeface="Calibri"/>
              </a:rPr>
              <a:t> </a:t>
            </a:r>
            <a:r>
              <a:rPr lang="en-US" sz="2400" dirty="0" err="1">
                <a:cs typeface="Calibri"/>
              </a:rPr>
              <a:t>vuoden</a:t>
            </a:r>
            <a:r>
              <a:rPr lang="en-US" sz="2400" dirty="0">
                <a:cs typeface="Calibri"/>
              </a:rPr>
              <a:t> </a:t>
            </a:r>
            <a:r>
              <a:rPr lang="en-US" sz="2400" dirty="0" err="1">
                <a:cs typeface="Calibri"/>
              </a:rPr>
              <a:t>tuhkakeskiviikkoon</a:t>
            </a:r>
            <a:r>
              <a:rPr lang="en-US" sz="2400" dirty="0">
                <a:cs typeface="Calibri"/>
              </a:rPr>
              <a:t>, </a:t>
            </a:r>
            <a:r>
              <a:rPr lang="en-US" sz="2400" dirty="0" err="1">
                <a:cs typeface="Calibri"/>
              </a:rPr>
              <a:t>joka</a:t>
            </a:r>
            <a:r>
              <a:rPr lang="en-US" sz="2400" dirty="0">
                <a:cs typeface="Calibri"/>
              </a:rPr>
              <a:t> </a:t>
            </a:r>
            <a:r>
              <a:rPr lang="en-US" sz="2400" dirty="0" err="1">
                <a:cs typeface="Calibri"/>
              </a:rPr>
              <a:t>aloittaa</a:t>
            </a:r>
            <a:r>
              <a:rPr lang="en-US" sz="2400" dirty="0">
                <a:cs typeface="Calibri"/>
              </a:rPr>
              <a:t> </a:t>
            </a:r>
            <a:r>
              <a:rPr lang="en-US" sz="2400" dirty="0" err="1">
                <a:cs typeface="Calibri"/>
              </a:rPr>
              <a:t>paaston</a:t>
            </a:r>
            <a:r>
              <a:rPr lang="en-US" sz="2400" dirty="0">
                <a:cs typeface="Calibri"/>
              </a:rPr>
              <a:t> 40 </a:t>
            </a:r>
            <a:r>
              <a:rPr lang="en-US" sz="2400" dirty="0" err="1">
                <a:cs typeface="Calibri"/>
              </a:rPr>
              <a:t>päivää</a:t>
            </a:r>
            <a:r>
              <a:rPr lang="en-US" sz="2400" dirty="0">
                <a:cs typeface="Calibri"/>
              </a:rPr>
              <a:t> </a:t>
            </a:r>
            <a:r>
              <a:rPr lang="en-US" sz="2400" dirty="0" err="1">
                <a:cs typeface="Calibri"/>
              </a:rPr>
              <a:t>ennen</a:t>
            </a:r>
            <a:r>
              <a:rPr lang="en-US" sz="2400" dirty="0">
                <a:cs typeface="Calibri"/>
              </a:rPr>
              <a:t> </a:t>
            </a:r>
            <a:r>
              <a:rPr lang="en-US" sz="2400" dirty="0" err="1">
                <a:cs typeface="Calibri"/>
              </a:rPr>
              <a:t>pääsiäistä</a:t>
            </a:r>
            <a:r>
              <a:rPr lang="en-US" sz="2400" dirty="0">
                <a:cs typeface="Calibri"/>
              </a:rPr>
              <a:t>.</a:t>
            </a:r>
          </a:p>
          <a:p>
            <a:pPr marL="285750" indent="-285750">
              <a:buFont typeface="Arial" panose="020B0604020202020204" pitchFamily="34" charset="0"/>
              <a:buChar char="•"/>
            </a:pPr>
            <a:r>
              <a:rPr lang="en-US" sz="2400" dirty="0" err="1">
                <a:cs typeface="Calibri"/>
              </a:rPr>
              <a:t>Katolisen</a:t>
            </a:r>
            <a:r>
              <a:rPr lang="en-US" sz="2400" dirty="0">
                <a:cs typeface="Calibri"/>
              </a:rPr>
              <a:t> </a:t>
            </a:r>
            <a:r>
              <a:rPr lang="en-US" sz="2400" dirty="0" err="1">
                <a:cs typeface="Calibri"/>
              </a:rPr>
              <a:t>kirkon</a:t>
            </a:r>
            <a:r>
              <a:rPr lang="en-US" sz="2400" dirty="0">
                <a:cs typeface="Calibri"/>
              </a:rPr>
              <a:t> </a:t>
            </a:r>
            <a:r>
              <a:rPr lang="en-US" sz="2400" dirty="0" err="1">
                <a:cs typeface="Calibri"/>
              </a:rPr>
              <a:t>itäisessä</a:t>
            </a:r>
            <a:r>
              <a:rPr lang="en-US" sz="2400" dirty="0">
                <a:cs typeface="Calibri"/>
              </a:rPr>
              <a:t> </a:t>
            </a:r>
            <a:r>
              <a:rPr lang="en-US" sz="2400" dirty="0" err="1">
                <a:cs typeface="Calibri"/>
              </a:rPr>
              <a:t>perinteessä</a:t>
            </a:r>
            <a:r>
              <a:rPr lang="en-US" sz="2400" dirty="0">
                <a:cs typeface="Calibri"/>
              </a:rPr>
              <a:t> on </a:t>
            </a:r>
            <a:r>
              <a:rPr lang="en-US" sz="2400" dirty="0" err="1">
                <a:cs typeface="Calibri"/>
              </a:rPr>
              <a:t>tapana</a:t>
            </a:r>
            <a:r>
              <a:rPr lang="en-US" sz="2400" dirty="0">
                <a:cs typeface="Calibri"/>
              </a:rPr>
              <a:t> </a:t>
            </a:r>
            <a:r>
              <a:rPr lang="en-US" sz="2400" dirty="0" err="1">
                <a:cs typeface="Calibri"/>
              </a:rPr>
              <a:t>koristella</a:t>
            </a:r>
            <a:r>
              <a:rPr lang="en-US" sz="2400" dirty="0">
                <a:cs typeface="Calibri"/>
              </a:rPr>
              <a:t> </a:t>
            </a:r>
            <a:r>
              <a:rPr lang="en-US" sz="2400" dirty="0" err="1">
                <a:cs typeface="Calibri"/>
              </a:rPr>
              <a:t>pajunoksia</a:t>
            </a:r>
            <a:r>
              <a:rPr lang="en-US" sz="2400" dirty="0">
                <a:cs typeface="Calibri"/>
              </a:rPr>
              <a:t> ja </a:t>
            </a:r>
            <a:r>
              <a:rPr lang="en-US" sz="2400" dirty="0" err="1">
                <a:cs typeface="Calibri"/>
              </a:rPr>
              <a:t>lahjoittaa</a:t>
            </a:r>
            <a:r>
              <a:rPr lang="en-US" sz="2400" dirty="0">
                <a:cs typeface="Calibri"/>
              </a:rPr>
              <a:t> </a:t>
            </a:r>
            <a:r>
              <a:rPr lang="en-US" sz="2400" dirty="0" err="1">
                <a:cs typeface="Calibri"/>
              </a:rPr>
              <a:t>niitä</a:t>
            </a:r>
            <a:r>
              <a:rPr lang="en-US" sz="2400" dirty="0">
                <a:cs typeface="Calibri"/>
              </a:rPr>
              <a:t> </a:t>
            </a:r>
            <a:r>
              <a:rPr lang="en-US" sz="2400" dirty="0" err="1">
                <a:cs typeface="Calibri"/>
              </a:rPr>
              <a:t>läheisille</a:t>
            </a:r>
            <a:r>
              <a:rPr lang="en-US" sz="2400" dirty="0">
                <a:cs typeface="Calibri"/>
              </a:rPr>
              <a:t> </a:t>
            </a:r>
            <a:r>
              <a:rPr lang="en-US" sz="2400" dirty="0" err="1">
                <a:cs typeface="Calibri"/>
              </a:rPr>
              <a:t>siunauksen</a:t>
            </a:r>
            <a:r>
              <a:rPr lang="en-US" sz="2400" dirty="0">
                <a:cs typeface="Calibri"/>
              </a:rPr>
              <a:t> </a:t>
            </a:r>
            <a:r>
              <a:rPr lang="en-US" sz="2400" dirty="0" err="1">
                <a:cs typeface="Calibri"/>
              </a:rPr>
              <a:t>toivotuksena</a:t>
            </a:r>
            <a:r>
              <a:rPr lang="en-US" sz="2400" dirty="0">
                <a:cs typeface="Calibri"/>
              </a:rPr>
              <a:t>.</a:t>
            </a:r>
          </a:p>
          <a:p>
            <a:pPr marL="285750" indent="-285750">
              <a:buFont typeface="Arial" panose="020B0604020202020204" pitchFamily="34" charset="0"/>
              <a:buChar char="•"/>
            </a:pPr>
            <a:r>
              <a:rPr lang="en-US" sz="2400" dirty="0" err="1">
                <a:cs typeface="Calibri"/>
              </a:rPr>
              <a:t>Palmusunnuntain</a:t>
            </a:r>
            <a:r>
              <a:rPr lang="en-US" sz="2400" dirty="0">
                <a:cs typeface="Calibri"/>
              </a:rPr>
              <a:t> </a:t>
            </a:r>
            <a:r>
              <a:rPr lang="en-US" sz="2400" dirty="0" err="1">
                <a:cs typeface="Calibri"/>
              </a:rPr>
              <a:t>messussa</a:t>
            </a:r>
            <a:r>
              <a:rPr lang="en-US" sz="2400" dirty="0">
                <a:cs typeface="Calibri"/>
              </a:rPr>
              <a:t> </a:t>
            </a:r>
            <a:r>
              <a:rPr lang="en-US" sz="2400" dirty="0" err="1">
                <a:cs typeface="Calibri"/>
              </a:rPr>
              <a:t>luetaan</a:t>
            </a:r>
            <a:r>
              <a:rPr lang="en-US" sz="2400" dirty="0">
                <a:cs typeface="Calibri"/>
              </a:rPr>
              <a:t> </a:t>
            </a:r>
            <a:r>
              <a:rPr lang="en-US" sz="2400" dirty="0" err="1">
                <a:cs typeface="Calibri"/>
              </a:rPr>
              <a:t>Raamatusta</a:t>
            </a:r>
            <a:r>
              <a:rPr lang="en-US" sz="2400" dirty="0">
                <a:cs typeface="Calibri"/>
              </a:rPr>
              <a:t> </a:t>
            </a:r>
            <a:r>
              <a:rPr lang="en-US" sz="2400" dirty="0" err="1">
                <a:cs typeface="Calibri"/>
              </a:rPr>
              <a:t>Jeesuksen</a:t>
            </a:r>
            <a:r>
              <a:rPr lang="en-US" sz="2400" dirty="0">
                <a:cs typeface="Calibri"/>
              </a:rPr>
              <a:t> </a:t>
            </a:r>
            <a:r>
              <a:rPr lang="en-US" sz="2400" dirty="0" err="1">
                <a:cs typeface="Calibri"/>
              </a:rPr>
              <a:t>kärsimyskertomus</a:t>
            </a:r>
            <a:r>
              <a:rPr lang="en-US" sz="2400" dirty="0">
                <a:cs typeface="Calibri"/>
              </a:rPr>
              <a:t> (</a:t>
            </a:r>
            <a:r>
              <a:rPr lang="en-US" sz="2400" dirty="0" err="1">
                <a:cs typeface="Calibri"/>
              </a:rPr>
              <a:t>passio</a:t>
            </a:r>
            <a:r>
              <a:rPr lang="en-US" sz="2400" dirty="0">
                <a:cs typeface="Calibri"/>
              </a:rPr>
              <a:t>) </a:t>
            </a:r>
            <a:r>
              <a:rPr lang="en-US" sz="2400" dirty="0" err="1">
                <a:cs typeface="Calibri"/>
              </a:rPr>
              <a:t>niin</a:t>
            </a:r>
            <a:r>
              <a:rPr lang="en-US" sz="2400" dirty="0">
                <a:cs typeface="Calibri"/>
              </a:rPr>
              <a:t>, </a:t>
            </a:r>
            <a:r>
              <a:rPr lang="en-US" sz="2400" dirty="0" err="1">
                <a:cs typeface="Calibri"/>
              </a:rPr>
              <a:t>että</a:t>
            </a:r>
            <a:r>
              <a:rPr lang="en-US" sz="2400" dirty="0">
                <a:cs typeface="Calibri"/>
              </a:rPr>
              <a:t> </a:t>
            </a:r>
            <a:r>
              <a:rPr lang="en-US" sz="2400" dirty="0" err="1">
                <a:cs typeface="Calibri"/>
              </a:rPr>
              <a:t>jokaisen</a:t>
            </a:r>
            <a:r>
              <a:rPr lang="en-US" sz="2400" dirty="0">
                <a:cs typeface="Calibri"/>
              </a:rPr>
              <a:t> </a:t>
            </a:r>
            <a:r>
              <a:rPr lang="en-US" sz="2400" dirty="0" err="1">
                <a:cs typeface="Calibri"/>
              </a:rPr>
              <a:t>henkilön</a:t>
            </a:r>
            <a:r>
              <a:rPr lang="en-US" sz="2400" dirty="0">
                <a:cs typeface="Calibri"/>
              </a:rPr>
              <a:t> </a:t>
            </a:r>
            <a:r>
              <a:rPr lang="en-US" sz="2400" dirty="0" err="1">
                <a:cs typeface="Calibri"/>
              </a:rPr>
              <a:t>vuorosanat</a:t>
            </a:r>
            <a:r>
              <a:rPr lang="en-US" sz="2400" dirty="0">
                <a:cs typeface="Calibri"/>
              </a:rPr>
              <a:t> </a:t>
            </a:r>
            <a:r>
              <a:rPr lang="en-US" sz="2400" dirty="0" err="1">
                <a:cs typeface="Calibri"/>
              </a:rPr>
              <a:t>lukee</a:t>
            </a:r>
            <a:r>
              <a:rPr lang="en-US" sz="2400" dirty="0">
                <a:cs typeface="Calibri"/>
              </a:rPr>
              <a:t> </a:t>
            </a:r>
            <a:r>
              <a:rPr lang="en-US" sz="2400" dirty="0" err="1">
                <a:cs typeface="Calibri"/>
              </a:rPr>
              <a:t>eri</a:t>
            </a:r>
            <a:r>
              <a:rPr lang="en-US" sz="2400" dirty="0">
                <a:cs typeface="Calibri"/>
              </a:rPr>
              <a:t> </a:t>
            </a:r>
            <a:r>
              <a:rPr lang="en-US" sz="2400" dirty="0" err="1">
                <a:cs typeface="Calibri"/>
              </a:rPr>
              <a:t>henkilö</a:t>
            </a:r>
            <a:r>
              <a:rPr lang="en-US" sz="2400" dirty="0">
                <a:cs typeface="Calibri"/>
              </a:rPr>
              <a:t>. </a:t>
            </a:r>
          </a:p>
          <a:p>
            <a:pPr marL="285750" indent="-285750">
              <a:buFont typeface="Arial" panose="020B0604020202020204" pitchFamily="34" charset="0"/>
              <a:buChar char="•"/>
            </a:pPr>
            <a:r>
              <a:rPr lang="en-US" sz="2400" dirty="0" err="1">
                <a:cs typeface="Calibri"/>
              </a:rPr>
              <a:t>Kärsimyskertomuksesta</a:t>
            </a:r>
            <a:r>
              <a:rPr lang="en-US" sz="2400" dirty="0">
                <a:cs typeface="Calibri"/>
              </a:rPr>
              <a:t> on </a:t>
            </a:r>
            <a:r>
              <a:rPr lang="en-US" sz="2400" dirty="0" err="1">
                <a:cs typeface="Calibri"/>
              </a:rPr>
              <a:t>myös</a:t>
            </a:r>
            <a:r>
              <a:rPr lang="en-US" sz="2400" dirty="0">
                <a:cs typeface="Calibri"/>
              </a:rPr>
              <a:t> </a:t>
            </a:r>
            <a:r>
              <a:rPr lang="en-US" sz="2400" dirty="0" err="1">
                <a:cs typeface="Calibri"/>
              </a:rPr>
              <a:t>sävelletty</a:t>
            </a:r>
            <a:r>
              <a:rPr lang="en-US" sz="2400" dirty="0">
                <a:cs typeface="Calibri"/>
              </a:rPr>
              <a:t> </a:t>
            </a:r>
            <a:r>
              <a:rPr lang="en-US" sz="2400" dirty="0" err="1">
                <a:cs typeface="Calibri"/>
              </a:rPr>
              <a:t>musiikkiteoksia</a:t>
            </a:r>
            <a:r>
              <a:rPr lang="en-US" sz="2400" dirty="0">
                <a:cs typeface="Calibri"/>
              </a:rPr>
              <a:t>, </a:t>
            </a:r>
            <a:r>
              <a:rPr lang="en-US" sz="2400" dirty="0" err="1">
                <a:cs typeface="Calibri"/>
              </a:rPr>
              <a:t>joista</a:t>
            </a:r>
            <a:r>
              <a:rPr lang="en-US" sz="2400" dirty="0">
                <a:cs typeface="Calibri"/>
              </a:rPr>
              <a:t> </a:t>
            </a:r>
            <a:r>
              <a:rPr lang="en-US" sz="2400" dirty="0" err="1">
                <a:cs typeface="Calibri"/>
              </a:rPr>
              <a:t>kuuluisimpia</a:t>
            </a:r>
            <a:r>
              <a:rPr lang="en-US" sz="2400" dirty="0">
                <a:cs typeface="Calibri"/>
              </a:rPr>
              <a:t> </a:t>
            </a:r>
            <a:r>
              <a:rPr lang="en-US" sz="2400" dirty="0" err="1">
                <a:cs typeface="Calibri"/>
              </a:rPr>
              <a:t>ovat</a:t>
            </a:r>
            <a:r>
              <a:rPr lang="en-US" sz="2400" dirty="0">
                <a:cs typeface="Calibri"/>
              </a:rPr>
              <a:t> J.S. </a:t>
            </a:r>
            <a:r>
              <a:rPr lang="en-US" sz="2400" dirty="0" err="1">
                <a:cs typeface="Calibri"/>
              </a:rPr>
              <a:t>Bachin</a:t>
            </a:r>
            <a:r>
              <a:rPr lang="en-US" sz="2400" dirty="0">
                <a:cs typeface="Calibri"/>
              </a:rPr>
              <a:t> </a:t>
            </a:r>
            <a:r>
              <a:rPr lang="en-US" sz="2400" dirty="0" err="1">
                <a:cs typeface="Calibri"/>
              </a:rPr>
              <a:t>Matteus</a:t>
            </a:r>
            <a:r>
              <a:rPr lang="en-US" sz="2400" dirty="0">
                <a:cs typeface="Calibri"/>
              </a:rPr>
              <a:t> ja Johannes -</a:t>
            </a:r>
            <a:r>
              <a:rPr lang="en-US" sz="2400" dirty="0" err="1">
                <a:cs typeface="Calibri"/>
              </a:rPr>
              <a:t>passiot</a:t>
            </a:r>
            <a:r>
              <a:rPr lang="en-US" sz="2400" dirty="0">
                <a:cs typeface="Calibri"/>
              </a:rPr>
              <a:t>. </a:t>
            </a:r>
            <a:r>
              <a:rPr lang="en-US" sz="1600" dirty="0" err="1">
                <a:cs typeface="Calibri"/>
                <a:hlinkClick r:id="rId3"/>
              </a:rPr>
              <a:t>Matteus-passio</a:t>
            </a:r>
            <a:r>
              <a:rPr lang="en-US" sz="1600" dirty="0">
                <a:cs typeface="Calibri"/>
                <a:hlinkClick r:id="rId3"/>
              </a:rPr>
              <a:t> </a:t>
            </a:r>
            <a:r>
              <a:rPr lang="en-US" sz="1600" dirty="0" err="1">
                <a:cs typeface="Calibri"/>
                <a:hlinkClick r:id="rId3"/>
              </a:rPr>
              <a:t>Johanneksen</a:t>
            </a:r>
            <a:r>
              <a:rPr lang="en-US" sz="1600" dirty="0">
                <a:cs typeface="Calibri"/>
                <a:hlinkClick r:id="rId3"/>
              </a:rPr>
              <a:t> </a:t>
            </a:r>
            <a:r>
              <a:rPr lang="en-US" sz="1600" dirty="0" err="1">
                <a:cs typeface="Calibri"/>
                <a:hlinkClick r:id="rId3"/>
              </a:rPr>
              <a:t>kirkosta</a:t>
            </a:r>
            <a:r>
              <a:rPr lang="en-US" sz="1600" dirty="0">
                <a:cs typeface="Calibri"/>
                <a:hlinkClick r:id="rId3"/>
              </a:rPr>
              <a:t>, </a:t>
            </a:r>
            <a:r>
              <a:rPr lang="en-US" sz="1600" dirty="0" err="1">
                <a:cs typeface="Calibri"/>
                <a:hlinkClick r:id="rId3"/>
              </a:rPr>
              <a:t>Helsingistä</a:t>
            </a:r>
            <a:endParaRPr lang="en-US" sz="1600" dirty="0">
              <a:cs typeface="Calibri"/>
            </a:endParaRPr>
          </a:p>
          <a:p>
            <a:pPr marL="285750" indent="-285750">
              <a:buFont typeface="Arial" panose="020B0604020202020204" pitchFamily="34" charset="0"/>
              <a:buChar char="•"/>
            </a:pPr>
            <a:endParaRPr lang="en-US" sz="1600" dirty="0">
              <a:cs typeface="Calibri"/>
            </a:endParaRPr>
          </a:p>
          <a:p>
            <a:endParaRPr lang="en-US" sz="2000" dirty="0">
              <a:cs typeface="Calibri"/>
            </a:endParaRPr>
          </a:p>
          <a:p>
            <a:pPr marL="285750" indent="-285750">
              <a:buFont typeface="Arial" panose="020B0604020202020204" pitchFamily="34" charset="0"/>
              <a:buChar char="•"/>
            </a:pPr>
            <a:endParaRPr lang="en-US" sz="2000" dirty="0">
              <a:cs typeface="Calibri"/>
            </a:endParaRPr>
          </a:p>
        </p:txBody>
      </p:sp>
      <p:sp>
        <p:nvSpPr>
          <p:cNvPr id="5" name="Alatunnisteen paikkamerkki 4">
            <a:extLst>
              <a:ext uri="{FF2B5EF4-FFF2-40B4-BE49-F238E27FC236}">
                <a16:creationId xmlns:a16="http://schemas.microsoft.com/office/drawing/2014/main" id="{F3580BF4-0C13-3EBF-9D76-7F4FE1E824FC}"/>
              </a:ext>
            </a:extLst>
          </p:cNvPr>
          <p:cNvSpPr>
            <a:spLocks noGrp="1"/>
          </p:cNvSpPr>
          <p:nvPr>
            <p:ph type="ftr" sz="quarter" idx="11"/>
          </p:nvPr>
        </p:nvSpPr>
        <p:spPr>
          <a:xfrm>
            <a:off x="4038600" y="6446411"/>
            <a:ext cx="4114800" cy="365125"/>
          </a:xfrm>
        </p:spPr>
        <p:txBody>
          <a:bodyPr/>
          <a:lstStyle/>
          <a:p>
            <a:r>
              <a:rPr lang="fi-FI" dirty="0"/>
              <a:t>Suomen Ekumeenisen Neuvoston Kasvatusasioiden jaosto</a:t>
            </a:r>
          </a:p>
        </p:txBody>
      </p:sp>
    </p:spTree>
    <p:extLst>
      <p:ext uri="{BB962C8B-B14F-4D97-AF65-F5344CB8AC3E}">
        <p14:creationId xmlns:p14="http://schemas.microsoft.com/office/powerpoint/2010/main" val="4218012456"/>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925</TotalTime>
  <Words>1986</Words>
  <Application>Microsoft Office PowerPoint</Application>
  <PresentationFormat>Laajakuva</PresentationFormat>
  <Paragraphs>224</Paragraphs>
  <Slides>23</Slides>
  <Notes>15</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23</vt:i4>
      </vt:variant>
    </vt:vector>
  </HeadingPairs>
  <TitlesOfParts>
    <vt:vector size="28" baseType="lpstr">
      <vt:lpstr>Algerian</vt:lpstr>
      <vt:lpstr>Arial</vt:lpstr>
      <vt:lpstr>Calibri</vt:lpstr>
      <vt:lpstr>Calibri Light</vt:lpstr>
      <vt:lpstr>Office-teema</vt:lpstr>
      <vt:lpstr>Ekumeeninen pääsiäinen</vt:lpstr>
      <vt:lpstr>Pääsiäinen  Kristinuskon suurin juhla</vt:lpstr>
      <vt:lpstr>Paasto 40 päivää ennen pääsiäistä</vt:lpstr>
      <vt:lpstr>Jeesuksen viimeisten hetkien tapahtumat</vt:lpstr>
      <vt:lpstr>Palmusunnuntai 1/5 Jeesus ratsasti aasilla Jerusalemiin </vt:lpstr>
      <vt:lpstr>Palmusunnuntai 2/5 Jeesus ratsasti aasilla Jerusalemiin esimerkkejä kirkkojen perinteistä  </vt:lpstr>
      <vt:lpstr>Palmusunnuntai 3/5 Jeesus ratsasti aasilla Jerusalemiin esimerkkejä kirkkojen perinteistä </vt:lpstr>
      <vt:lpstr>Virpominen ja noidat  </vt:lpstr>
      <vt:lpstr>Palmusunnuntai 4/5 Jeesus ratsasti aasilla Jerusalemiin esimerkkejä kirkkojen perinteistä </vt:lpstr>
      <vt:lpstr>Palmusunnuntai 5/5 Jeesus ratsasti aasilla Jerusalemiin </vt:lpstr>
      <vt:lpstr>Maanantai, tiistai ja keskiviikko </vt:lpstr>
      <vt:lpstr> Suuri keskiviikko  Juudas kavaltaa Jeesuksen </vt:lpstr>
      <vt:lpstr>Kiirastorstai  Suuri torstai (ort.) 1/2 Viimeinen ateria esimerkkejä kirkkojen perinteistä</vt:lpstr>
      <vt:lpstr>Kiirastorstai  Suuri torstai (ort.) 2/2 Viimeinen ateria esimerkkejä kirkkojen perinteistä</vt:lpstr>
      <vt:lpstr>Pitkäperjantai Suuri perjantai (ort.) 1/2 Jeesuksen kuolema</vt:lpstr>
      <vt:lpstr>Pitkäperjantai Suuri perjantai (ort.) 2/2 Jeesuksen kuolema esimerkkejä kirkkojen perinteistä</vt:lpstr>
      <vt:lpstr>Suuri lauantai   Jeesus haudassa</vt:lpstr>
      <vt:lpstr>Pääsiäinen Jeesuksen ylösnousemus</vt:lpstr>
      <vt:lpstr>Pääsiäinen  Jeesuksen ylösnousemus esimerkkejä kirkkojen perinteistä</vt:lpstr>
      <vt:lpstr>Pääsiäinen Jeesuksen ylösnousemus 1/2 esimerkkejä kirkkojen perinteistä</vt:lpstr>
      <vt:lpstr>Pääsiäinen Jeesuksen ylösnousemus 2/2 esimerkkejä kirkkojen perinteistä</vt:lpstr>
      <vt:lpstr>Pääsiäisen symboliikkaa</vt:lpstr>
      <vt:lpstr>Tehtäviä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Ekumeeninen pääsiäinen 2023</dc:title>
  <dc:creator>Keränen-Pantsu Raili</dc:creator>
  <cp:keywords>ekumenia, pääsiäinen</cp:keywords>
  <cp:lastModifiedBy>Saurama Anna</cp:lastModifiedBy>
  <cp:revision>22</cp:revision>
  <dcterms:created xsi:type="dcterms:W3CDTF">2022-03-29T06:10:21Z</dcterms:created>
  <dcterms:modified xsi:type="dcterms:W3CDTF">2023-04-06T07:56:06Z</dcterms:modified>
</cp:coreProperties>
</file>