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6"/>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0" r:id="rId14"/>
    <p:sldId id="269"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30"/>
    <p:restoredTop sz="85517"/>
  </p:normalViewPr>
  <p:slideViewPr>
    <p:cSldViewPr snapToGrid="0" snapToObjects="1">
      <p:cViewPr varScale="1">
        <p:scale>
          <a:sx n="57" d="100"/>
          <a:sy n="57" d="100"/>
        </p:scale>
        <p:origin x="1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3CE23-7047-364D-B827-DFCCF99DD454}" type="datetimeFigureOut">
              <a:rPr lang="en-FI" smtClean="0"/>
              <a:t>12/21/2022</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0D985-75DC-B643-A635-C259FE8ED2B0}" type="slidenum">
              <a:rPr lang="en-FI" smtClean="0"/>
              <a:t>‹#›</a:t>
            </a:fld>
            <a:endParaRPr lang="en-FI"/>
          </a:p>
        </p:txBody>
      </p:sp>
    </p:spTree>
    <p:extLst>
      <p:ext uri="{BB962C8B-B14F-4D97-AF65-F5344CB8AC3E}">
        <p14:creationId xmlns:p14="http://schemas.microsoft.com/office/powerpoint/2010/main" val="1749139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4</a:t>
            </a:fld>
            <a:endParaRPr lang="en-FI"/>
          </a:p>
        </p:txBody>
      </p:sp>
    </p:spTree>
    <p:extLst>
      <p:ext uri="{BB962C8B-B14F-4D97-AF65-F5344CB8AC3E}">
        <p14:creationId xmlns:p14="http://schemas.microsoft.com/office/powerpoint/2010/main" val="246078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5</a:t>
            </a:fld>
            <a:endParaRPr lang="en-FI"/>
          </a:p>
        </p:txBody>
      </p:sp>
    </p:spTree>
    <p:extLst>
      <p:ext uri="{BB962C8B-B14F-4D97-AF65-F5344CB8AC3E}">
        <p14:creationId xmlns:p14="http://schemas.microsoft.com/office/powerpoint/2010/main" val="96949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6</a:t>
            </a:fld>
            <a:endParaRPr lang="en-FI"/>
          </a:p>
        </p:txBody>
      </p:sp>
    </p:spTree>
    <p:extLst>
      <p:ext uri="{BB962C8B-B14F-4D97-AF65-F5344CB8AC3E}">
        <p14:creationId xmlns:p14="http://schemas.microsoft.com/office/powerpoint/2010/main" val="336634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7</a:t>
            </a:fld>
            <a:endParaRPr lang="en-FI"/>
          </a:p>
        </p:txBody>
      </p:sp>
    </p:spTree>
    <p:extLst>
      <p:ext uri="{BB962C8B-B14F-4D97-AF65-F5344CB8AC3E}">
        <p14:creationId xmlns:p14="http://schemas.microsoft.com/office/powerpoint/2010/main" val="1902313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8</a:t>
            </a:fld>
            <a:endParaRPr lang="en-FI"/>
          </a:p>
        </p:txBody>
      </p:sp>
    </p:spTree>
    <p:extLst>
      <p:ext uri="{BB962C8B-B14F-4D97-AF65-F5344CB8AC3E}">
        <p14:creationId xmlns:p14="http://schemas.microsoft.com/office/powerpoint/2010/main" val="2650753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9</a:t>
            </a:fld>
            <a:endParaRPr lang="en-FI"/>
          </a:p>
        </p:txBody>
      </p:sp>
    </p:spTree>
    <p:extLst>
      <p:ext uri="{BB962C8B-B14F-4D97-AF65-F5344CB8AC3E}">
        <p14:creationId xmlns:p14="http://schemas.microsoft.com/office/powerpoint/2010/main" val="1175446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10</a:t>
            </a:fld>
            <a:endParaRPr lang="en-FI"/>
          </a:p>
        </p:txBody>
      </p:sp>
    </p:spTree>
    <p:extLst>
      <p:ext uri="{BB962C8B-B14F-4D97-AF65-F5344CB8AC3E}">
        <p14:creationId xmlns:p14="http://schemas.microsoft.com/office/powerpoint/2010/main" val="30481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11</a:t>
            </a:fld>
            <a:endParaRPr lang="en-FI"/>
          </a:p>
        </p:txBody>
      </p:sp>
    </p:spTree>
    <p:extLst>
      <p:ext uri="{BB962C8B-B14F-4D97-AF65-F5344CB8AC3E}">
        <p14:creationId xmlns:p14="http://schemas.microsoft.com/office/powerpoint/2010/main" val="116856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DA80D985-75DC-B643-A635-C259FE8ED2B0}" type="slidenum">
              <a:rPr lang="en-FI" smtClean="0"/>
              <a:t>13</a:t>
            </a:fld>
            <a:endParaRPr lang="en-FI"/>
          </a:p>
        </p:txBody>
      </p:sp>
    </p:spTree>
    <p:extLst>
      <p:ext uri="{BB962C8B-B14F-4D97-AF65-F5344CB8AC3E}">
        <p14:creationId xmlns:p14="http://schemas.microsoft.com/office/powerpoint/2010/main" val="3243705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12/21/2022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82984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12/21/2022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89341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12/21/2022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41623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12/21/2022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88997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12/21/2022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92081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12/21/2022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0516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12/21/2022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68763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12/21/2022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56850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12/21/2022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684689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12/21/2022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37878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12/21/2022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86815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12/21/2022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705436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ommons.wikimedia.org/wiki/File:Udvardy_Gy&#246;rgy_esztergom-budapesti_p&#252;sp&#246;k_2011._&#225;prilis_3.JPG" TargetMode="External"/><Relationship Id="rId4" Type="http://schemas.openxmlformats.org/officeDocument/2006/relationships/hyperlink" Target="https://www.youtube.com/watch?v=6ivZ9o99Wg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youtube.com/watch?v=ubkJSwhf50Q"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hyperlink" Target="https://commons.m.wikimedia.org/wiki/File:Coffin_at_funeral_Mass_at_Catholic_Church_of_Our_Lady_of_Mount_Carmel_(&#381;ukojni_&#381;aliadskija).jpg"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evl.fi/perhejuhlat/rippijuhlat/rippijuhlien-jarjestaminen" TargetMode="External"/><Relationship Id="rId13" Type="http://schemas.openxmlformats.org/officeDocument/2006/relationships/hyperlink" Target="https://naimisiinkirkossa.fi/sittenkin-kirkkohaat/" TargetMode="External"/><Relationship Id="rId18" Type="http://schemas.openxmlformats.org/officeDocument/2006/relationships/hyperlink" Target="https://katolinen.fi/sakramentit/#vahvistuksen" TargetMode="External"/><Relationship Id="rId3" Type="http://schemas.openxmlformats.org/officeDocument/2006/relationships/hyperlink" Target="https://evl.fi/perhejuhlat/ristiaiset" TargetMode="External"/><Relationship Id="rId7" Type="http://schemas.openxmlformats.org/officeDocument/2006/relationships/hyperlink" Target="https://evl.fi/perhejuhlat/rippijuhlat/konfirmaatio-tapahtuu-jumalanpalveluksessa" TargetMode="External"/><Relationship Id="rId12" Type="http://schemas.openxmlformats.org/officeDocument/2006/relationships/hyperlink" Target="https://evl.fi/perhejuhlat/haat/kirkossa-naimisiin" TargetMode="External"/><Relationship Id="rId17" Type="http://schemas.openxmlformats.org/officeDocument/2006/relationships/hyperlink" Target="https://katolinen.fi/sakramentit/#kasteen" TargetMode="External"/><Relationship Id="rId2" Type="http://schemas.openxmlformats.org/officeDocument/2006/relationships/notesSlide" Target="../notesSlides/notesSlide9.xml"/><Relationship Id="rId16" Type="http://schemas.openxmlformats.org/officeDocument/2006/relationships/hyperlink" Target="https://evl.fi/perhejuhlat/hautajaiset/muistotilaisuus" TargetMode="External"/><Relationship Id="rId20" Type="http://schemas.openxmlformats.org/officeDocument/2006/relationships/hyperlink" Target="https://katolinen.fi/sakramentit/#avioliiton" TargetMode="External"/><Relationship Id="rId1" Type="http://schemas.openxmlformats.org/officeDocument/2006/relationships/slideLayout" Target="../slideLayouts/slideLayout2.xml"/><Relationship Id="rId6" Type="http://schemas.openxmlformats.org/officeDocument/2006/relationships/hyperlink" Target="https://evl.fi/perhejuhlat/ristiaiset/kummien-valinta-ja-tehtavat" TargetMode="External"/><Relationship Id="rId11" Type="http://schemas.openxmlformats.org/officeDocument/2006/relationships/hyperlink" Target="https://evl.fi/tutki-uskoa/rippikoulu" TargetMode="External"/><Relationship Id="rId5" Type="http://schemas.openxmlformats.org/officeDocument/2006/relationships/hyperlink" Target="https://evl.fi/perhejuhlat/ristiaiset/ristiaisten-kulku" TargetMode="External"/><Relationship Id="rId15" Type="http://schemas.openxmlformats.org/officeDocument/2006/relationships/hyperlink" Target="https://evl.fi/perhejuhlat/hautajaiset/hautaan-siunaamisen-merkitys" TargetMode="External"/><Relationship Id="rId10" Type="http://schemas.openxmlformats.org/officeDocument/2006/relationships/hyperlink" Target="https://evl.fi/perhejuhlat/rippijuhlat" TargetMode="External"/><Relationship Id="rId19" Type="http://schemas.openxmlformats.org/officeDocument/2006/relationships/hyperlink" Target="http://www.pyhamaria.fi/?page_id=80" TargetMode="External"/><Relationship Id="rId4" Type="http://schemas.openxmlformats.org/officeDocument/2006/relationships/hyperlink" Target="https://evl.fi/tutki-uskoa/kaste-ja-ehtoollinen/kaste" TargetMode="External"/><Relationship Id="rId9" Type="http://schemas.openxmlformats.org/officeDocument/2006/relationships/hyperlink" Target="https://evl.fi/perhejuhlat/rippijuhlat/rippikoulu-edeltaa-rippijuhlia" TargetMode="External"/><Relationship Id="rId14" Type="http://schemas.openxmlformats.org/officeDocument/2006/relationships/hyperlink" Target="https://evl.fi/perhejuhlat/hautajaiset"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6ivZ9o99Wg0" TargetMode="External"/><Relationship Id="rId13" Type="http://schemas.openxmlformats.org/officeDocument/2006/relationships/hyperlink" Target="https://commons.wikimedia.org/wiki/File:Vihkimistilaisuus_Kiuruveden_kirkossa_derivative.jpg" TargetMode="External"/><Relationship Id="rId18" Type="http://schemas.openxmlformats.org/officeDocument/2006/relationships/hyperlink" Target="https://commons.m.wikimedia.org/wiki/File:Coffin_at_funeral_Mass_at_Catholic_Church_of_Our_Lady_of_Mount_Carmel_(&#381;ukojni_&#381;aliadskija).jpg" TargetMode="External"/><Relationship Id="rId3" Type="http://schemas.openxmlformats.org/officeDocument/2006/relationships/hyperlink" Target="https://www.youtube.com/watch?v=bH7PToNhKrk" TargetMode="External"/><Relationship Id="rId7" Type="http://schemas.openxmlformats.org/officeDocument/2006/relationships/hyperlink" Target="https://www.youtube.com/watch?v=o3dlz_oar6M" TargetMode="External"/><Relationship Id="rId12" Type="http://schemas.openxmlformats.org/officeDocument/2006/relationships/hyperlink" Target="https://commons.wikimedia.org/wiki/File:Lutheran_Christening.jpg" TargetMode="External"/><Relationship Id="rId17" Type="http://schemas.openxmlformats.org/officeDocument/2006/relationships/hyperlink" Target="https://www.roosablom.fi/" TargetMode="External"/><Relationship Id="rId2" Type="http://schemas.openxmlformats.org/officeDocument/2006/relationships/hyperlink" Target="https://www.youtube.com/watch?v=RFMhUKbUK7w" TargetMode="External"/><Relationship Id="rId16" Type="http://schemas.openxmlformats.org/officeDocument/2006/relationships/hyperlink" Target="https://commons.wikimedia.org/wiki/File:Udvardy_Gy&#246;rgy_esztergom-budapesti_p&#252;sp&#246;k_2011._&#225;prilis_3.JPG" TargetMode="External"/><Relationship Id="rId1" Type="http://schemas.openxmlformats.org/officeDocument/2006/relationships/slideLayout" Target="../slideLayouts/slideLayout2.xml"/><Relationship Id="rId6" Type="http://schemas.openxmlformats.org/officeDocument/2006/relationships/hyperlink" Target="https://www.youtube.com/watch?v=v2cTByjZ4ro" TargetMode="External"/><Relationship Id="rId11" Type="http://schemas.openxmlformats.org/officeDocument/2006/relationships/hyperlink" Target="https://www.finna.fi/Record/hkm.HKMS000005:km0000m6oo" TargetMode="External"/><Relationship Id="rId5" Type="http://schemas.openxmlformats.org/officeDocument/2006/relationships/hyperlink" Target="https://www.youtube.com/watch?v=xWgI_Zem0zI" TargetMode="External"/><Relationship Id="rId15" Type="http://schemas.openxmlformats.org/officeDocument/2006/relationships/hyperlink" Target="https://commons.wikimedia.org/wiki/File:Tatiana_Communion2.jpg" TargetMode="External"/><Relationship Id="rId10" Type="http://schemas.openxmlformats.org/officeDocument/2006/relationships/hyperlink" Target="https://commons.wikimedia.org/wiki/File:Prva_pri&#269;est_u_&#268;akovcu_2014.-_prvopri&#269;esnici.jpg" TargetMode="External"/><Relationship Id="rId4" Type="http://schemas.openxmlformats.org/officeDocument/2006/relationships/hyperlink" Target="https://www.youtube.com/watch?v=XANPDQOXn0E" TargetMode="External"/><Relationship Id="rId9" Type="http://schemas.openxmlformats.org/officeDocument/2006/relationships/hyperlink" Target="https://www.youtube.com/watch?v=ubkJSwhf50Q" TargetMode="External"/><Relationship Id="rId14" Type="http://schemas.openxmlformats.org/officeDocument/2006/relationships/hyperlink" Target="https://commons.wikimedia.org/wiki/File:Begravning.j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Prva_pri&#269;est_u_&#268;akovcu_2014.-_prvopri&#269;esnici.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inna.fi/Record/hkm.HKMS000005:km0000m6oo"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FMhUKbUK7w"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commons.wikimedia.org/wiki/File:Lutheran_Christening.jpg"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bH7PToNhKrk"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XANPDQOXn0E" TargetMode="External"/><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commons.wikimedia.org/wiki/File:Vihkimistilaisuus_Kiuruveden_kirkossa_derivative.jpg"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xWgI_Zem0z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commons.wikimedia.org/wiki/File:Begravning.jpg" TargetMode="Externa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v2cTByjZ4r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3dlz_oar6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ommons.wikimedia.org/wiki/File:Tatiana_Communion2.jpg"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4" name="Picture 3">
            <a:extLst>
              <a:ext uri="{FF2B5EF4-FFF2-40B4-BE49-F238E27FC236}">
                <a16:creationId xmlns:a16="http://schemas.microsoft.com/office/drawing/2014/main" id="{7AAD9813-B0A7-5B0D-3DD6-9305A62A60C7}"/>
              </a:ext>
            </a:extLst>
          </p:cNvPr>
          <p:cNvPicPr>
            <a:picLocks noChangeAspect="1"/>
          </p:cNvPicPr>
          <p:nvPr/>
        </p:nvPicPr>
        <p:blipFill rotWithShape="1">
          <a:blip r:embed="rId2">
            <a:alphaModFix amt="40000"/>
          </a:blip>
          <a:srcRect t="4429" r="-1" b="39306"/>
          <a:stretch/>
        </p:blipFill>
        <p:spPr>
          <a:xfrm>
            <a:off x="20" y="10"/>
            <a:ext cx="12188932" cy="6857990"/>
          </a:xfrm>
          <a:prstGeom prst="rect">
            <a:avLst/>
          </a:prstGeom>
        </p:spPr>
      </p:pic>
      <p:sp>
        <p:nvSpPr>
          <p:cNvPr id="2" name="Title 1">
            <a:extLst>
              <a:ext uri="{FF2B5EF4-FFF2-40B4-BE49-F238E27FC236}">
                <a16:creationId xmlns:a16="http://schemas.microsoft.com/office/drawing/2014/main" id="{D2D59B78-1B0E-7358-48DA-9A610A4782E7}"/>
              </a:ext>
            </a:extLst>
          </p:cNvPr>
          <p:cNvSpPr>
            <a:spLocks noGrp="1"/>
          </p:cNvSpPr>
          <p:nvPr>
            <p:ph type="ctrTitle"/>
          </p:nvPr>
        </p:nvSpPr>
        <p:spPr>
          <a:xfrm>
            <a:off x="1549238" y="1145080"/>
            <a:ext cx="9090476" cy="2179601"/>
          </a:xfrm>
        </p:spPr>
        <p:txBody>
          <a:bodyPr anchor="b">
            <a:normAutofit/>
          </a:bodyPr>
          <a:lstStyle/>
          <a:p>
            <a:pPr algn="ctr"/>
            <a:r>
              <a:rPr lang="en-FI">
                <a:solidFill>
                  <a:srgbClr val="FFFFFF"/>
                </a:solidFill>
              </a:rPr>
              <a:t>Elämänkaaren juhlat</a:t>
            </a:r>
          </a:p>
        </p:txBody>
      </p:sp>
      <p:sp>
        <p:nvSpPr>
          <p:cNvPr id="3" name="Subtitle 2">
            <a:extLst>
              <a:ext uri="{FF2B5EF4-FFF2-40B4-BE49-F238E27FC236}">
                <a16:creationId xmlns:a16="http://schemas.microsoft.com/office/drawing/2014/main" id="{99538F35-780D-C462-16AB-8A77AB95188F}"/>
              </a:ext>
            </a:extLst>
          </p:cNvPr>
          <p:cNvSpPr>
            <a:spLocks noGrp="1"/>
          </p:cNvSpPr>
          <p:nvPr>
            <p:ph type="subTitle" idx="1"/>
          </p:nvPr>
        </p:nvSpPr>
        <p:spPr>
          <a:xfrm>
            <a:off x="2999029" y="3774105"/>
            <a:ext cx="6190895" cy="1633040"/>
          </a:xfrm>
        </p:spPr>
        <p:txBody>
          <a:bodyPr anchor="t">
            <a:normAutofit/>
          </a:bodyPr>
          <a:lstStyle/>
          <a:p>
            <a:pPr algn="ctr"/>
            <a:r>
              <a:rPr lang="en-FI" dirty="0">
                <a:solidFill>
                  <a:srgbClr val="FFFFFF"/>
                </a:solidFill>
              </a:rPr>
              <a:t>Luterilainen ja katolinen kirkko</a:t>
            </a:r>
          </a:p>
        </p:txBody>
      </p:sp>
      <p:sp>
        <p:nvSpPr>
          <p:cNvPr id="11" name="Freeform: Shape 10">
            <a:extLst>
              <a:ext uri="{FF2B5EF4-FFF2-40B4-BE49-F238E27FC236}">
                <a16:creationId xmlns:a16="http://schemas.microsoft.com/office/drawing/2014/main" id="{CF7F2079-504C-499A-A644-58F4DDC76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491506" y="-615180"/>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21" name="Freeform: Shape 20">
            <a:extLst>
              <a:ext uri="{FF2B5EF4-FFF2-40B4-BE49-F238E27FC236}">
                <a16:creationId xmlns:a16="http://schemas.microsoft.com/office/drawing/2014/main" id="{3D505D40-32E9-4C48-81F8-AD80433BE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516668"/>
            <a:ext cx="4187283"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C507BF36-B92B-4CAC-BCA7-8364B51E1F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969850"/>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2276237E-3A6D-452F-879C-FB8C77A18D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38BC9243-F4BF-48A7-89AE-DFA5B37DE6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5DE414EC-F3DF-412E-9B22-5328DAA99C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3A58845-EFFB-4806-BC6D-47418C15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95147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8">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213B8F7D-414E-14DD-8F24-5FEAF4DF2B7B}"/>
              </a:ext>
            </a:extLst>
          </p:cNvPr>
          <p:cNvSpPr>
            <a:spLocks noGrp="1"/>
          </p:cNvSpPr>
          <p:nvPr>
            <p:ph type="title"/>
          </p:nvPr>
        </p:nvSpPr>
        <p:spPr>
          <a:xfrm>
            <a:off x="574945" y="206231"/>
            <a:ext cx="5512288" cy="1880555"/>
          </a:xfrm>
        </p:spPr>
        <p:txBody>
          <a:bodyPr anchor="t">
            <a:normAutofit/>
          </a:bodyPr>
          <a:lstStyle/>
          <a:p>
            <a:r>
              <a:rPr lang="en-FI" dirty="0"/>
              <a:t>Vahvistuksen sakramentti</a:t>
            </a:r>
          </a:p>
        </p:txBody>
      </p:sp>
      <p:sp>
        <p:nvSpPr>
          <p:cNvPr id="33" name="Freeform: Shape 10">
            <a:extLst>
              <a:ext uri="{FF2B5EF4-FFF2-40B4-BE49-F238E27FC236}">
                <a16:creationId xmlns:a16="http://schemas.microsoft.com/office/drawing/2014/main" id="{E9BFB270-A887-4B62-B243-50F92509A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35"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36"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37"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38"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39"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4" name="Picture 3">
            <a:extLst>
              <a:ext uri="{FF2B5EF4-FFF2-40B4-BE49-F238E27FC236}">
                <a16:creationId xmlns:a16="http://schemas.microsoft.com/office/drawing/2014/main" id="{1C916BD9-1E8E-E9B6-8D46-7247A1E6AC0B}"/>
              </a:ext>
            </a:extLst>
          </p:cNvPr>
          <p:cNvPicPr>
            <a:picLocks noChangeAspect="1"/>
          </p:cNvPicPr>
          <p:nvPr/>
        </p:nvPicPr>
        <p:blipFill rotWithShape="1">
          <a:blip r:embed="rId3"/>
          <a:srcRect t="114" r="2" b="-1669"/>
          <a:stretch/>
        </p:blipFill>
        <p:spPr>
          <a:xfrm>
            <a:off x="583712" y="1375505"/>
            <a:ext cx="5512288" cy="4198579"/>
          </a:xfrm>
          <a:prstGeom prst="rect">
            <a:avLst/>
          </a:prstGeom>
        </p:spPr>
      </p:pic>
      <p:sp>
        <p:nvSpPr>
          <p:cNvPr id="40" name="Freeform: Shape 20">
            <a:extLst>
              <a:ext uri="{FF2B5EF4-FFF2-40B4-BE49-F238E27FC236}">
                <a16:creationId xmlns:a16="http://schemas.microsoft.com/office/drawing/2014/main" id="{E1BEDD21-8CC9-4E04-B8CF-CE59786DF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915833"/>
            <a:ext cx="2438970" cy="942167"/>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1" name="Group 22">
            <a:extLst>
              <a:ext uri="{FF2B5EF4-FFF2-40B4-BE49-F238E27FC236}">
                <a16:creationId xmlns:a16="http://schemas.microsoft.com/office/drawing/2014/main" id="{3B108AF4-088E-4064-B983-46D04AE2E2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9771377" y="5278254"/>
            <a:ext cx="623078" cy="1834221"/>
            <a:chOff x="10948005" y="3272152"/>
            <a:chExt cx="623078" cy="1834221"/>
          </a:xfrm>
          <a:solidFill>
            <a:schemeClr val="accent1">
              <a:lumMod val="60000"/>
              <a:lumOff val="40000"/>
            </a:schemeClr>
          </a:solidFill>
        </p:grpSpPr>
        <p:sp>
          <p:nvSpPr>
            <p:cNvPr id="42" name="Freeform: Shape 23">
              <a:extLst>
                <a:ext uri="{FF2B5EF4-FFF2-40B4-BE49-F238E27FC236}">
                  <a16:creationId xmlns:a16="http://schemas.microsoft.com/office/drawing/2014/main" id="{B0072F45-87A5-41AF-8A5F-AA1169606F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3" name="Freeform: Shape 24">
              <a:extLst>
                <a:ext uri="{FF2B5EF4-FFF2-40B4-BE49-F238E27FC236}">
                  <a16:creationId xmlns:a16="http://schemas.microsoft.com/office/drawing/2014/main" id="{39543D5C-6314-4A56-96D8-66138F7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4" name="Freeform: Shape 25">
              <a:extLst>
                <a:ext uri="{FF2B5EF4-FFF2-40B4-BE49-F238E27FC236}">
                  <a16:creationId xmlns:a16="http://schemas.microsoft.com/office/drawing/2014/main" id="{43B17B08-2B11-4A2F-9E2C-DE23C7250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8962" y="5013367"/>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45" name="Graphic 12">
              <a:extLst>
                <a:ext uri="{FF2B5EF4-FFF2-40B4-BE49-F238E27FC236}">
                  <a16:creationId xmlns:a16="http://schemas.microsoft.com/office/drawing/2014/main" id="{1C07DBD2-276A-4A72-BF25-6FB2FCD05A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46" name="Graphic 15">
              <a:extLst>
                <a:ext uri="{FF2B5EF4-FFF2-40B4-BE49-F238E27FC236}">
                  <a16:creationId xmlns:a16="http://schemas.microsoft.com/office/drawing/2014/main" id="{C354B108-DB71-4484-8743-68C8D50307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56574" y="4484929"/>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7" name="Graphic 15">
              <a:extLst>
                <a:ext uri="{FF2B5EF4-FFF2-40B4-BE49-F238E27FC236}">
                  <a16:creationId xmlns:a16="http://schemas.microsoft.com/office/drawing/2014/main" id="{C50B8508-ED23-4F52-B6D0-18C4EFC54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48" name="Freeform: Shape 29">
              <a:extLst>
                <a:ext uri="{FF2B5EF4-FFF2-40B4-BE49-F238E27FC236}">
                  <a16:creationId xmlns:a16="http://schemas.microsoft.com/office/drawing/2014/main" id="{37C296D5-FE18-49F2-BECF-3BBFD7834B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98165" y="4772395"/>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714336BD-414B-67C2-3A5C-BC19F3F7EE27}"/>
              </a:ext>
            </a:extLst>
          </p:cNvPr>
          <p:cNvSpPr>
            <a:spLocks noGrp="1"/>
          </p:cNvSpPr>
          <p:nvPr>
            <p:ph idx="1"/>
          </p:nvPr>
        </p:nvSpPr>
        <p:spPr>
          <a:xfrm>
            <a:off x="6444040" y="842053"/>
            <a:ext cx="5734865" cy="6037543"/>
          </a:xfrm>
        </p:spPr>
        <p:txBody>
          <a:bodyPr>
            <a:noAutofit/>
          </a:bodyPr>
          <a:lstStyle/>
          <a:p>
            <a:pPr marL="342900" indent="-342900">
              <a:lnSpc>
                <a:spcPct val="100000"/>
              </a:lnSpc>
              <a:buFont typeface="Arial" panose="020B0604020202020204" pitchFamily="34" charset="0"/>
              <a:buChar char="•"/>
            </a:pPr>
            <a:r>
              <a:rPr lang="en-FI" sz="1600" dirty="0"/>
              <a:t>Suomessa n. 14-vuotiaana, mutta käytännöt vaihtelevat hivenen hiippakunnittain.</a:t>
            </a:r>
          </a:p>
          <a:p>
            <a:pPr marL="342900" indent="-342900">
              <a:lnSpc>
                <a:spcPct val="100000"/>
              </a:lnSpc>
              <a:buFont typeface="Arial" panose="020B0604020202020204" pitchFamily="34" charset="0"/>
              <a:buChar char="•"/>
            </a:pPr>
            <a:r>
              <a:rPr lang="en-FI" sz="1600" dirty="0"/>
              <a:t>Suomessa ennen sakramenttia on noin viikon mittainen vahvistusleiri, joka muistuttaa luterilaista rippileiriä.</a:t>
            </a:r>
          </a:p>
          <a:p>
            <a:pPr marL="342900" indent="-342900">
              <a:lnSpc>
                <a:spcPct val="100000"/>
              </a:lnSpc>
              <a:buFont typeface="Arial" panose="020B0604020202020204" pitchFamily="34" charset="0"/>
              <a:buChar char="•"/>
            </a:pPr>
            <a:r>
              <a:rPr lang="en-FI" sz="1600" b="1" dirty="0"/>
              <a:t>Vahvistuksen sakramentti nimensä mukaisesti vahvistaa ja vie täyttymykseen kasteessa saadun armon.</a:t>
            </a:r>
            <a:r>
              <a:rPr lang="en-FI" sz="1600" dirty="0"/>
              <a:t> Vahvistuksen jälkeen nuoren tulee kantaa vastuuta omasta hengellisestä elämästään.</a:t>
            </a:r>
          </a:p>
          <a:p>
            <a:pPr marL="342900" indent="-342900">
              <a:lnSpc>
                <a:spcPct val="100000"/>
              </a:lnSpc>
              <a:buFont typeface="Arial" panose="020B0604020202020204" pitchFamily="34" charset="0"/>
              <a:buChar char="•"/>
            </a:pPr>
            <a:r>
              <a:rPr lang="en-FI" sz="1600" dirty="0"/>
              <a:t>Vahvistuksen antaa lähtökohtaisesti aina piispa ja se tapahtuu messun yhteydessä.</a:t>
            </a:r>
          </a:p>
          <a:p>
            <a:pPr marL="342900" indent="-342900">
              <a:lnSpc>
                <a:spcPct val="100000"/>
              </a:lnSpc>
              <a:buFont typeface="Arial" panose="020B0604020202020204" pitchFamily="34" charset="0"/>
              <a:buChar char="•"/>
            </a:pPr>
            <a:r>
              <a:rPr lang="en-FI" sz="1600" dirty="0"/>
              <a:t>Piispa antaa sakramentin panemalla kätensä vahvistettavan pään päälle, tekemällä ristinmerkin hänen otsaansa pyhällä krismalla eli vihityllä öljyllä ja sanomalla: “Ota vastaan Pyhän Hengen lahjan sinetti”.</a:t>
            </a:r>
          </a:p>
          <a:p>
            <a:pPr marL="342900" indent="-342900">
              <a:lnSpc>
                <a:spcPct val="100000"/>
              </a:lnSpc>
              <a:buFont typeface="Arial" panose="020B0604020202020204" pitchFamily="34" charset="0"/>
              <a:buChar char="•"/>
            </a:pPr>
            <a:r>
              <a:rPr lang="en-FI" sz="1600" dirty="0"/>
              <a:t>Sakramenttia saadessa nuoren mukana on hänen kumminsa. </a:t>
            </a:r>
          </a:p>
          <a:p>
            <a:pPr marL="342900" indent="-342900">
              <a:lnSpc>
                <a:spcPct val="100000"/>
              </a:lnSpc>
              <a:buFont typeface="Arial" panose="020B0604020202020204" pitchFamily="34" charset="0"/>
              <a:buChar char="•"/>
            </a:pPr>
            <a:r>
              <a:rPr lang="en-FI" sz="1600" dirty="0">
                <a:hlinkClick r:id="rId4"/>
              </a:rPr>
              <a:t>Pappi puhuu vahvistuksen sakramentista (YouTube)</a:t>
            </a:r>
            <a:r>
              <a:rPr lang="en-FI" sz="1600" dirty="0"/>
              <a:t>. </a:t>
            </a:r>
          </a:p>
        </p:txBody>
      </p:sp>
      <p:sp>
        <p:nvSpPr>
          <p:cNvPr id="5" name="TextBox 4">
            <a:extLst>
              <a:ext uri="{FF2B5EF4-FFF2-40B4-BE49-F238E27FC236}">
                <a16:creationId xmlns:a16="http://schemas.microsoft.com/office/drawing/2014/main" id="{A79D9FAF-6A39-0E33-F5D8-EA6A6E463425}"/>
              </a:ext>
            </a:extLst>
          </p:cNvPr>
          <p:cNvSpPr txBox="1"/>
          <p:nvPr/>
        </p:nvSpPr>
        <p:spPr>
          <a:xfrm>
            <a:off x="570617" y="5574084"/>
            <a:ext cx="5512288" cy="523220"/>
          </a:xfrm>
          <a:prstGeom prst="rect">
            <a:avLst/>
          </a:prstGeom>
          <a:noFill/>
        </p:spPr>
        <p:txBody>
          <a:bodyPr wrap="square" rtlCol="0">
            <a:spAutoFit/>
          </a:bodyPr>
          <a:lstStyle/>
          <a:p>
            <a:r>
              <a:rPr lang="en-FI" sz="1400" dirty="0"/>
              <a:t>Piispa antaa vahvistuksen sakramentin Budapestissa.</a:t>
            </a:r>
            <a:br>
              <a:rPr lang="en-FI" sz="1400" dirty="0"/>
            </a:br>
            <a:r>
              <a:rPr lang="en-FI" sz="1400" dirty="0">
                <a:hlinkClick r:id="rId5"/>
              </a:rPr>
              <a:t>Kuvalähde</a:t>
            </a:r>
            <a:r>
              <a:rPr lang="en-FI" sz="1400" dirty="0"/>
              <a:t> Wikimedia Commons.</a:t>
            </a:r>
          </a:p>
        </p:txBody>
      </p:sp>
    </p:spTree>
    <p:extLst>
      <p:ext uri="{BB962C8B-B14F-4D97-AF65-F5344CB8AC3E}">
        <p14:creationId xmlns:p14="http://schemas.microsoft.com/office/powerpoint/2010/main" val="41789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E5E8AB1C-3AE3-C6A3-B0CD-D4874CD05ABD}"/>
              </a:ext>
            </a:extLst>
          </p:cNvPr>
          <p:cNvSpPr>
            <a:spLocks noGrp="1"/>
          </p:cNvSpPr>
          <p:nvPr>
            <p:ph type="title"/>
          </p:nvPr>
        </p:nvSpPr>
        <p:spPr>
          <a:xfrm>
            <a:off x="4469846" y="58209"/>
            <a:ext cx="7722154" cy="851373"/>
          </a:xfrm>
        </p:spPr>
        <p:txBody>
          <a:bodyPr>
            <a:normAutofit/>
          </a:bodyPr>
          <a:lstStyle/>
          <a:p>
            <a:pPr algn="ctr"/>
            <a:r>
              <a:rPr lang="en-FI" dirty="0"/>
              <a:t>Häät katolisessa kirkossa</a:t>
            </a:r>
          </a:p>
        </p:txBody>
      </p:sp>
      <p:sp>
        <p:nvSpPr>
          <p:cNvPr id="38" name="Freeform: Shape 37">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0"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41"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2"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3"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5"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6"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8" name="Freeform: Shape 47">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0" name="Group 49">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51" name="Freeform: Shape 50">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Freeform: Shape 51">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3" name="Freeform: Shape 52">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4"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5"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6"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a:extLst>
              <a:ext uri="{FF2B5EF4-FFF2-40B4-BE49-F238E27FC236}">
                <a16:creationId xmlns:a16="http://schemas.microsoft.com/office/drawing/2014/main" id="{F8A4F783-41DC-14ED-B15F-ABB06F770788}"/>
              </a:ext>
            </a:extLst>
          </p:cNvPr>
          <p:cNvSpPr txBox="1"/>
          <p:nvPr/>
        </p:nvSpPr>
        <p:spPr>
          <a:xfrm>
            <a:off x="-26010" y="6103310"/>
            <a:ext cx="4683371" cy="707886"/>
          </a:xfrm>
          <a:prstGeom prst="rect">
            <a:avLst/>
          </a:prstGeom>
          <a:noFill/>
        </p:spPr>
        <p:txBody>
          <a:bodyPr wrap="square" rtlCol="0">
            <a:spAutoFit/>
          </a:bodyPr>
          <a:lstStyle/>
          <a:p>
            <a:r>
              <a:rPr lang="en-FI" sz="1400" dirty="0"/>
              <a:t>Katolinen morsiusmessu Pyhän Henrikin katedraalista, Helsingistä. </a:t>
            </a:r>
          </a:p>
          <a:p>
            <a:r>
              <a:rPr lang="en-FI" sz="1200" dirty="0"/>
              <a:t>Kuva: Roosa Blom Photography.</a:t>
            </a:r>
          </a:p>
        </p:txBody>
      </p:sp>
      <p:pic>
        <p:nvPicPr>
          <p:cNvPr id="26" name="Picture 25" descr="A group of people in a church&#10;&#10;Description automatically generated">
            <a:extLst>
              <a:ext uri="{FF2B5EF4-FFF2-40B4-BE49-F238E27FC236}">
                <a16:creationId xmlns:a16="http://schemas.microsoft.com/office/drawing/2014/main" id="{C1EDB387-2D5F-B52F-6FB6-7F90D6DDA94F}"/>
              </a:ext>
            </a:extLst>
          </p:cNvPr>
          <p:cNvPicPr>
            <a:picLocks noChangeAspect="1"/>
          </p:cNvPicPr>
          <p:nvPr/>
        </p:nvPicPr>
        <p:blipFill rotWithShape="1">
          <a:blip r:embed="rId3"/>
          <a:srcRect t="8346"/>
          <a:stretch/>
        </p:blipFill>
        <p:spPr>
          <a:xfrm>
            <a:off x="-16928" y="-21186"/>
            <a:ext cx="4469846" cy="6145200"/>
          </a:xfrm>
          <a:prstGeom prst="rect">
            <a:avLst/>
          </a:prstGeom>
        </p:spPr>
      </p:pic>
      <p:pic>
        <p:nvPicPr>
          <p:cNvPr id="11" name="Graphic 10" descr="Wedding rings outline">
            <a:extLst>
              <a:ext uri="{FF2B5EF4-FFF2-40B4-BE49-F238E27FC236}">
                <a16:creationId xmlns:a16="http://schemas.microsoft.com/office/drawing/2014/main" id="{93FCD53D-0F78-6940-D063-EF3AAFBDFDE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81920" y="795973"/>
            <a:ext cx="914400" cy="914400"/>
          </a:xfrm>
          <a:prstGeom prst="rect">
            <a:avLst/>
          </a:prstGeom>
        </p:spPr>
      </p:pic>
      <p:sp>
        <p:nvSpPr>
          <p:cNvPr id="3" name="Content Placeholder 2">
            <a:extLst>
              <a:ext uri="{FF2B5EF4-FFF2-40B4-BE49-F238E27FC236}">
                <a16:creationId xmlns:a16="http://schemas.microsoft.com/office/drawing/2014/main" id="{BADF603B-0517-1BEC-E1A7-6B405417A99B}"/>
              </a:ext>
            </a:extLst>
          </p:cNvPr>
          <p:cNvSpPr>
            <a:spLocks noGrp="1"/>
          </p:cNvSpPr>
          <p:nvPr>
            <p:ph idx="1"/>
          </p:nvPr>
        </p:nvSpPr>
        <p:spPr>
          <a:xfrm>
            <a:off x="4774643" y="1838467"/>
            <a:ext cx="7252042" cy="4825804"/>
          </a:xfrm>
        </p:spPr>
        <p:txBody>
          <a:bodyPr>
            <a:normAutofit/>
          </a:bodyPr>
          <a:lstStyle/>
          <a:p>
            <a:pPr marL="285750" indent="-285750">
              <a:lnSpc>
                <a:spcPct val="100000"/>
              </a:lnSpc>
              <a:buFont typeface="Arial" panose="020B0604020202020204" pitchFamily="34" charset="0"/>
              <a:buChar char="•"/>
            </a:pPr>
            <a:r>
              <a:rPr lang="en-FI" sz="1800" dirty="0"/>
              <a:t>Kahden kastetun kristityn välinen avioliitto on sakramentti. Koko liitto muodostaa sakramentin, ei vain avioliittoon vihkiminen. Siksi aviopari jakaa sakramentin toisilleen (ei siis pappi). Kirkko todistaa ja vahvistaa sulhasen ja morsiamen ilmaiseman tahdon avioitua. </a:t>
            </a:r>
          </a:p>
          <a:p>
            <a:pPr marL="285750" indent="-285750">
              <a:lnSpc>
                <a:spcPct val="100000"/>
              </a:lnSpc>
              <a:buFont typeface="Arial" panose="020B0604020202020204" pitchFamily="34" charset="0"/>
              <a:buChar char="•"/>
            </a:pPr>
            <a:r>
              <a:rPr lang="en-FI" sz="1800" b="1" dirty="0"/>
              <a:t>Sakramentti välittää puolisoille armon rakastaa toisiaan samalla rakkaudella kuin Kristus rakastaa kirkkoaan.</a:t>
            </a:r>
          </a:p>
          <a:p>
            <a:pPr marL="285750" indent="-285750">
              <a:lnSpc>
                <a:spcPct val="100000"/>
              </a:lnSpc>
              <a:buFont typeface="Arial" panose="020B0604020202020204" pitchFamily="34" charset="0"/>
              <a:buChar char="•"/>
            </a:pPr>
            <a:r>
              <a:rPr lang="en-FI" sz="1800" dirty="0"/>
              <a:t>Katolisen kirkon mukaan avioliitto kestää kuolemaan saakka, jonka takia siitä ei voi erota. </a:t>
            </a:r>
          </a:p>
          <a:p>
            <a:pPr marL="285750" indent="-285750">
              <a:lnSpc>
                <a:spcPct val="100000"/>
              </a:lnSpc>
              <a:buFont typeface="Arial" panose="020B0604020202020204" pitchFamily="34" charset="0"/>
              <a:buChar char="•"/>
            </a:pPr>
            <a:r>
              <a:rPr lang="en-FI" sz="1800" dirty="0"/>
              <a:t>Vihkiminen voi olla messun yhteydessä tai pelkkänä vihkimisenä, mutta se kuitenkin tapahtuu aina kirkossa.</a:t>
            </a:r>
          </a:p>
          <a:p>
            <a:pPr marL="285750" indent="-285750">
              <a:lnSpc>
                <a:spcPct val="100000"/>
              </a:lnSpc>
              <a:buFont typeface="Arial" panose="020B0604020202020204" pitchFamily="34" charset="0"/>
              <a:buChar char="•"/>
            </a:pPr>
            <a:r>
              <a:rPr lang="en-FI" sz="1800" dirty="0">
                <a:hlinkClick r:id="rId6"/>
              </a:rPr>
              <a:t>Katolinen pappi puhuu avioliiton sakramentista (YouTube)</a:t>
            </a:r>
            <a:r>
              <a:rPr lang="en-FI" sz="1800" dirty="0"/>
              <a:t>.</a:t>
            </a:r>
          </a:p>
        </p:txBody>
      </p:sp>
    </p:spTree>
    <p:extLst>
      <p:ext uri="{BB962C8B-B14F-4D97-AF65-F5344CB8AC3E}">
        <p14:creationId xmlns:p14="http://schemas.microsoft.com/office/powerpoint/2010/main" val="981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2A74-0CC3-465E-238C-CE25D77475AD}"/>
              </a:ext>
            </a:extLst>
          </p:cNvPr>
          <p:cNvSpPr>
            <a:spLocks noGrp="1"/>
          </p:cNvSpPr>
          <p:nvPr>
            <p:ph type="title"/>
          </p:nvPr>
        </p:nvSpPr>
        <p:spPr/>
        <p:txBody>
          <a:bodyPr/>
          <a:lstStyle/>
          <a:p>
            <a:r>
              <a:rPr lang="en-FI" dirty="0"/>
              <a:t>Hautajaiset katolisessa kirkossa</a:t>
            </a:r>
          </a:p>
        </p:txBody>
      </p:sp>
      <p:sp>
        <p:nvSpPr>
          <p:cNvPr id="3" name="Content Placeholder 2">
            <a:extLst>
              <a:ext uri="{FF2B5EF4-FFF2-40B4-BE49-F238E27FC236}">
                <a16:creationId xmlns:a16="http://schemas.microsoft.com/office/drawing/2014/main" id="{B06CF042-A331-F4DB-05E9-7576A23B038D}"/>
              </a:ext>
            </a:extLst>
          </p:cNvPr>
          <p:cNvSpPr>
            <a:spLocks noGrp="1"/>
          </p:cNvSpPr>
          <p:nvPr>
            <p:ph idx="1"/>
          </p:nvPr>
        </p:nvSpPr>
        <p:spPr>
          <a:xfrm>
            <a:off x="525717" y="2521885"/>
            <a:ext cx="7781375" cy="3549045"/>
          </a:xfrm>
        </p:spPr>
        <p:txBody>
          <a:bodyPr>
            <a:normAutofit fontScale="85000" lnSpcReduction="10000"/>
          </a:bodyPr>
          <a:lstStyle/>
          <a:p>
            <a:pPr marL="342900" indent="-342900">
              <a:buFont typeface="Arial" panose="020B0604020202020204" pitchFamily="34" charset="0"/>
              <a:buChar char="•"/>
            </a:pPr>
            <a:r>
              <a:rPr lang="en-FI" dirty="0"/>
              <a:t>Hautajaiskäytännöt vaihtelevat kulttuureittain. Hautajaiset voidaan viettää kirkossa, kotona tai hautausmaalla.</a:t>
            </a:r>
          </a:p>
          <a:p>
            <a:pPr marL="342900" indent="-342900">
              <a:buFont typeface="Arial" panose="020B0604020202020204" pitchFamily="34" charset="0"/>
              <a:buChar char="•"/>
            </a:pPr>
            <a:r>
              <a:rPr lang="en-FI" b="1" dirty="0"/>
              <a:t>Vainajan omaiset ja muut läheiset surevat yhdessä sekä rukoilevat kuolleen puolesta. </a:t>
            </a:r>
            <a:r>
              <a:rPr lang="en-FI" dirty="0"/>
              <a:t>Hautajaiset voivatkin olla messun yhteydessä, jolloin vainajan puolesta rukoileminen vielä erityisesti korostuu.</a:t>
            </a:r>
          </a:p>
          <a:p>
            <a:pPr marL="342900" indent="-342900">
              <a:buFont typeface="Arial" panose="020B0604020202020204" pitchFamily="34" charset="0"/>
              <a:buChar char="•"/>
            </a:pPr>
            <a:r>
              <a:rPr lang="en-FI" dirty="0"/>
              <a:t>Toivo kristillisestä ylösnousemuksesta lohduttaa, sillä jonain päivänä jälleennäkeminen on mahdollista. Kristitylle kuolinpäivä on myös tulevan elämän syntymäpäivä.</a:t>
            </a:r>
          </a:p>
          <a:p>
            <a:pPr marL="342900" indent="-342900">
              <a:buFont typeface="Arial" panose="020B0604020202020204" pitchFamily="34" charset="0"/>
              <a:buChar char="•"/>
            </a:pPr>
            <a:r>
              <a:rPr lang="en-FI" dirty="0"/>
              <a:t>Hautaamisessa suositaan arkkuhautausta, mutta tuhkaus on myös sallittu.</a:t>
            </a:r>
          </a:p>
          <a:p>
            <a:pPr marL="342900" indent="-342900">
              <a:buFont typeface="Arial" panose="020B0604020202020204" pitchFamily="34" charset="0"/>
              <a:buChar char="•"/>
            </a:pPr>
            <a:r>
              <a:rPr lang="en-FI" dirty="0"/>
              <a:t>Hautajaisiin kuuluu yleensä muistotilaisuus.</a:t>
            </a:r>
          </a:p>
          <a:p>
            <a:endParaRPr lang="en-FI" dirty="0"/>
          </a:p>
        </p:txBody>
      </p:sp>
      <p:pic>
        <p:nvPicPr>
          <p:cNvPr id="4" name="Picture 3">
            <a:extLst>
              <a:ext uri="{FF2B5EF4-FFF2-40B4-BE49-F238E27FC236}">
                <a16:creationId xmlns:a16="http://schemas.microsoft.com/office/drawing/2014/main" id="{16D8A4B5-5E49-E5F5-46E8-9DE9900163F4}"/>
              </a:ext>
            </a:extLst>
          </p:cNvPr>
          <p:cNvPicPr>
            <a:picLocks noChangeAspect="1"/>
          </p:cNvPicPr>
          <p:nvPr/>
        </p:nvPicPr>
        <p:blipFill rotWithShape="1">
          <a:blip r:embed="rId2"/>
          <a:srcRect t="5434"/>
          <a:stretch/>
        </p:blipFill>
        <p:spPr>
          <a:xfrm>
            <a:off x="9287491" y="-1"/>
            <a:ext cx="2904509" cy="5663833"/>
          </a:xfrm>
          <a:prstGeom prst="rect">
            <a:avLst/>
          </a:prstGeom>
        </p:spPr>
      </p:pic>
      <p:sp>
        <p:nvSpPr>
          <p:cNvPr id="5" name="TextBox 4">
            <a:extLst>
              <a:ext uri="{FF2B5EF4-FFF2-40B4-BE49-F238E27FC236}">
                <a16:creationId xmlns:a16="http://schemas.microsoft.com/office/drawing/2014/main" id="{FD0F4E96-FFCE-FF36-0401-9B2DE9ABEE2E}"/>
              </a:ext>
            </a:extLst>
          </p:cNvPr>
          <p:cNvSpPr txBox="1"/>
          <p:nvPr/>
        </p:nvSpPr>
        <p:spPr>
          <a:xfrm>
            <a:off x="9287492" y="5674925"/>
            <a:ext cx="2904508" cy="461665"/>
          </a:xfrm>
          <a:prstGeom prst="rect">
            <a:avLst/>
          </a:prstGeom>
          <a:noFill/>
        </p:spPr>
        <p:txBody>
          <a:bodyPr wrap="square" rtlCol="0">
            <a:spAutoFit/>
          </a:bodyPr>
          <a:lstStyle/>
          <a:p>
            <a:r>
              <a:rPr lang="en-FI" sz="1200" dirty="0"/>
              <a:t>Katoliset hautajaiset Valko-Venäjällä.</a:t>
            </a:r>
          </a:p>
          <a:p>
            <a:r>
              <a:rPr lang="en-FI" sz="1200" dirty="0">
                <a:hlinkClick r:id="rId3"/>
              </a:rPr>
              <a:t>Kuvalähde</a:t>
            </a:r>
            <a:r>
              <a:rPr lang="en-FI" sz="1200" dirty="0"/>
              <a:t> Wikimedia Commons. </a:t>
            </a:r>
          </a:p>
        </p:txBody>
      </p:sp>
    </p:spTree>
    <p:extLst>
      <p:ext uri="{BB962C8B-B14F-4D97-AF65-F5344CB8AC3E}">
        <p14:creationId xmlns:p14="http://schemas.microsoft.com/office/powerpoint/2010/main" val="12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EB6A-7220-94ED-70C3-57657C6083BF}"/>
              </a:ext>
            </a:extLst>
          </p:cNvPr>
          <p:cNvSpPr>
            <a:spLocks noGrp="1"/>
          </p:cNvSpPr>
          <p:nvPr>
            <p:ph type="title"/>
          </p:nvPr>
        </p:nvSpPr>
        <p:spPr>
          <a:xfrm>
            <a:off x="0" y="0"/>
            <a:ext cx="12191999" cy="883403"/>
          </a:xfrm>
        </p:spPr>
        <p:txBody>
          <a:bodyPr/>
          <a:lstStyle/>
          <a:p>
            <a:pPr algn="ctr"/>
            <a:r>
              <a:rPr lang="en-FI" dirty="0"/>
              <a:t>Lähteet</a:t>
            </a:r>
          </a:p>
        </p:txBody>
      </p:sp>
      <p:sp>
        <p:nvSpPr>
          <p:cNvPr id="3" name="Content Placeholder 2">
            <a:extLst>
              <a:ext uri="{FF2B5EF4-FFF2-40B4-BE49-F238E27FC236}">
                <a16:creationId xmlns:a16="http://schemas.microsoft.com/office/drawing/2014/main" id="{F09B9554-ACD9-AE10-D733-4AA9E1AAC592}"/>
              </a:ext>
            </a:extLst>
          </p:cNvPr>
          <p:cNvSpPr>
            <a:spLocks noGrp="1"/>
          </p:cNvSpPr>
          <p:nvPr>
            <p:ph idx="1"/>
          </p:nvPr>
        </p:nvSpPr>
        <p:spPr>
          <a:xfrm>
            <a:off x="192505" y="1325563"/>
            <a:ext cx="5293895" cy="5532437"/>
          </a:xfrm>
        </p:spPr>
        <p:txBody>
          <a:bodyPr>
            <a:normAutofit fontScale="70000" lnSpcReduction="20000"/>
          </a:bodyPr>
          <a:lstStyle/>
          <a:p>
            <a:r>
              <a:rPr lang="en-GB" b="1" dirty="0"/>
              <a:t>Luterilaiset</a:t>
            </a:r>
            <a:endParaRPr lang="en-GB" b="1" dirty="0">
              <a:hlinkClick r:id="rId3"/>
            </a:endParaRPr>
          </a:p>
          <a:p>
            <a:r>
              <a:rPr lang="en-GB" dirty="0">
                <a:hlinkClick r:id="rId3"/>
              </a:rPr>
              <a:t>https://evl.fi/perhejuhlat/ristiaiset</a:t>
            </a:r>
            <a:endParaRPr lang="en-GB" dirty="0"/>
          </a:p>
          <a:p>
            <a:r>
              <a:rPr lang="en-GB" dirty="0">
                <a:hlinkClick r:id="rId4"/>
              </a:rPr>
              <a:t>https://evl.fi/tutki-uskoa/kaste-ja-ehtoollinen/kaste</a:t>
            </a:r>
            <a:endParaRPr lang="en-GB" dirty="0"/>
          </a:p>
          <a:p>
            <a:r>
              <a:rPr lang="en-GB" dirty="0">
                <a:hlinkClick r:id="rId5"/>
              </a:rPr>
              <a:t>https://evl.fi/perhejuhlat/ristiaiset/ristiaisten-kulku</a:t>
            </a:r>
            <a:endParaRPr lang="en-GB" dirty="0"/>
          </a:p>
          <a:p>
            <a:r>
              <a:rPr lang="en-GB" dirty="0">
                <a:hlinkClick r:id="rId6"/>
              </a:rPr>
              <a:t>https://evl.fi/perhejuhlat/ristiaiset/kummien-valinta-ja-tehtavat</a:t>
            </a:r>
            <a:endParaRPr lang="en-GB" dirty="0"/>
          </a:p>
          <a:p>
            <a:r>
              <a:rPr lang="en-GB" dirty="0">
                <a:hlinkClick r:id="rId7"/>
              </a:rPr>
              <a:t>https://evl.fi/perhejuhlat/rippijuhlat/konfirmaatio-tapahtuu-jumalanpalveluksessa</a:t>
            </a:r>
            <a:endParaRPr lang="en-GB" dirty="0"/>
          </a:p>
          <a:p>
            <a:r>
              <a:rPr lang="en-GB" dirty="0">
                <a:hlinkClick r:id="rId8"/>
              </a:rPr>
              <a:t>https://evl.fi/perhejuhlat/rippijuhlat/rippijuhlien-jarjestaminen</a:t>
            </a:r>
            <a:endParaRPr lang="en-GB" dirty="0"/>
          </a:p>
          <a:p>
            <a:r>
              <a:rPr lang="en-GB" dirty="0">
                <a:hlinkClick r:id="rId9"/>
              </a:rPr>
              <a:t>https://evl.fi/perhejuhlat/rippijuhlat/rippikoulu-edeltaa-rippijuhlia</a:t>
            </a:r>
            <a:endParaRPr lang="en-GB" dirty="0"/>
          </a:p>
          <a:p>
            <a:r>
              <a:rPr lang="en-GB" dirty="0">
                <a:hlinkClick r:id="rId10"/>
              </a:rPr>
              <a:t>https://evl.fi/perhejuhlat/rippijuhlat</a:t>
            </a:r>
            <a:endParaRPr lang="en-GB" dirty="0"/>
          </a:p>
          <a:p>
            <a:r>
              <a:rPr lang="en-GB" dirty="0">
                <a:hlinkClick r:id="rId11"/>
              </a:rPr>
              <a:t>https://evl.fi/tutki-uskoa/rippikoulu</a:t>
            </a:r>
            <a:endParaRPr lang="en-GB" dirty="0"/>
          </a:p>
          <a:p>
            <a:r>
              <a:rPr lang="en-GB" dirty="0">
                <a:hlinkClick r:id="rId12"/>
              </a:rPr>
              <a:t>https://evl.fi/perhejuhlat/haat/kirkossa-naimisiin</a:t>
            </a:r>
            <a:endParaRPr lang="en-GB" dirty="0"/>
          </a:p>
          <a:p>
            <a:r>
              <a:rPr lang="en-GB" dirty="0">
                <a:hlinkClick r:id="rId13"/>
              </a:rPr>
              <a:t>https://naimisiinkirkossa.fi/sittenkin-kirkkohaat/</a:t>
            </a:r>
            <a:endParaRPr lang="en-GB" dirty="0"/>
          </a:p>
          <a:p>
            <a:r>
              <a:rPr lang="en-GB" dirty="0">
                <a:hlinkClick r:id="rId14"/>
              </a:rPr>
              <a:t>https://evl.fi/perhejuhlat/hautajaiset</a:t>
            </a:r>
            <a:endParaRPr lang="en-GB" dirty="0"/>
          </a:p>
          <a:p>
            <a:r>
              <a:rPr lang="en-GB" dirty="0">
                <a:hlinkClick r:id="rId15"/>
              </a:rPr>
              <a:t>https://evl.fi/perhejuhlat/hautajaiset/hautaan-siunaamisen-merkitys</a:t>
            </a:r>
            <a:endParaRPr lang="en-GB" dirty="0"/>
          </a:p>
          <a:p>
            <a:r>
              <a:rPr lang="en-GB" dirty="0">
                <a:hlinkClick r:id="rId16"/>
              </a:rPr>
              <a:t>https://evl.fi/perhejuhlat/hautajaiset/muistotilaisuus</a:t>
            </a:r>
            <a:endParaRPr lang="en-GB" dirty="0"/>
          </a:p>
          <a:p>
            <a:endParaRPr lang="en-GB" dirty="0"/>
          </a:p>
          <a:p>
            <a:endParaRPr lang="en-GB" dirty="0"/>
          </a:p>
          <a:p>
            <a:endParaRPr lang="en-GB" dirty="0"/>
          </a:p>
          <a:p>
            <a:endParaRPr lang="en-GB" dirty="0"/>
          </a:p>
          <a:p>
            <a:endParaRPr lang="en-FI" dirty="0"/>
          </a:p>
        </p:txBody>
      </p:sp>
      <p:sp>
        <p:nvSpPr>
          <p:cNvPr id="5" name="Content Placeholder 2">
            <a:extLst>
              <a:ext uri="{FF2B5EF4-FFF2-40B4-BE49-F238E27FC236}">
                <a16:creationId xmlns:a16="http://schemas.microsoft.com/office/drawing/2014/main" id="{57F06AC4-93A3-6C64-F30E-5ABCB7EA8A17}"/>
              </a:ext>
            </a:extLst>
          </p:cNvPr>
          <p:cNvSpPr txBox="1">
            <a:spLocks/>
          </p:cNvSpPr>
          <p:nvPr/>
        </p:nvSpPr>
        <p:spPr>
          <a:xfrm>
            <a:off x="6323308" y="1287274"/>
            <a:ext cx="5470902" cy="55324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err="1"/>
              <a:t>Katoliset</a:t>
            </a:r>
            <a:endParaRPr lang="en-GB" sz="1400" b="1" dirty="0">
              <a:hlinkClick r:id="rId3"/>
            </a:endParaRPr>
          </a:p>
          <a:p>
            <a:r>
              <a:rPr lang="en-GB" sz="1400" dirty="0">
                <a:hlinkClick r:id="rId17"/>
              </a:rPr>
              <a:t>https://katolinen.fi/sakramentit/#kasteen</a:t>
            </a:r>
            <a:endParaRPr lang="en-GB" sz="1400" dirty="0"/>
          </a:p>
          <a:p>
            <a:r>
              <a:rPr lang="en-GB" sz="1400" dirty="0">
                <a:hlinkClick r:id="rId18"/>
              </a:rPr>
              <a:t>https://katolinen.fi/sakramentit/#vahvistuksen</a:t>
            </a:r>
            <a:endParaRPr lang="en-GB" sz="1400" dirty="0"/>
          </a:p>
          <a:p>
            <a:r>
              <a:rPr lang="en-GB" sz="1400" dirty="0">
                <a:hlinkClick r:id="rId19"/>
              </a:rPr>
              <a:t>http://www.pyhamaria.fi/?page_id=80</a:t>
            </a:r>
            <a:endParaRPr lang="en-GB" sz="1400" dirty="0"/>
          </a:p>
          <a:p>
            <a:r>
              <a:rPr lang="en-GB" sz="1400" dirty="0">
                <a:hlinkClick r:id="rId20"/>
              </a:rPr>
              <a:t>https://katolinen.fi/sakramentit/#avioliiton</a:t>
            </a:r>
            <a:endParaRPr lang="en-GB" sz="1400" dirty="0"/>
          </a:p>
          <a:p>
            <a:r>
              <a:rPr lang="en-FI" sz="1400" dirty="0"/>
              <a:t>Katolisen kirkon katekismus (2005). Helsinki: Katolinen tiedotuskeskus.</a:t>
            </a:r>
          </a:p>
          <a:p>
            <a:endParaRPr lang="en-GB" dirty="0"/>
          </a:p>
          <a:p>
            <a:endParaRPr lang="en-GB" dirty="0"/>
          </a:p>
          <a:p>
            <a:endParaRPr lang="en-GB" dirty="0"/>
          </a:p>
          <a:p>
            <a:endParaRPr lang="en-GB" dirty="0"/>
          </a:p>
          <a:p>
            <a:endParaRPr lang="en-FI" dirty="0"/>
          </a:p>
        </p:txBody>
      </p:sp>
    </p:spTree>
    <p:extLst>
      <p:ext uri="{BB962C8B-B14F-4D97-AF65-F5344CB8AC3E}">
        <p14:creationId xmlns:p14="http://schemas.microsoft.com/office/powerpoint/2010/main" val="2605782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2AB5-FEAD-1E5B-097B-2AD069F26180}"/>
              </a:ext>
            </a:extLst>
          </p:cNvPr>
          <p:cNvSpPr>
            <a:spLocks noGrp="1"/>
          </p:cNvSpPr>
          <p:nvPr>
            <p:ph type="title"/>
          </p:nvPr>
        </p:nvSpPr>
        <p:spPr/>
        <p:txBody>
          <a:bodyPr/>
          <a:lstStyle/>
          <a:p>
            <a:r>
              <a:rPr lang="en-FI" dirty="0"/>
              <a:t> </a:t>
            </a:r>
          </a:p>
        </p:txBody>
      </p:sp>
      <p:sp>
        <p:nvSpPr>
          <p:cNvPr id="3" name="Content Placeholder 2">
            <a:extLst>
              <a:ext uri="{FF2B5EF4-FFF2-40B4-BE49-F238E27FC236}">
                <a16:creationId xmlns:a16="http://schemas.microsoft.com/office/drawing/2014/main" id="{93136971-A1F0-FE03-50FD-5B0245E3DC29}"/>
              </a:ext>
            </a:extLst>
          </p:cNvPr>
          <p:cNvSpPr>
            <a:spLocks noGrp="1"/>
          </p:cNvSpPr>
          <p:nvPr>
            <p:ph idx="1"/>
          </p:nvPr>
        </p:nvSpPr>
        <p:spPr>
          <a:xfrm>
            <a:off x="0" y="0"/>
            <a:ext cx="12192000" cy="3192651"/>
          </a:xfrm>
        </p:spPr>
        <p:txBody>
          <a:bodyPr>
            <a:normAutofit fontScale="77500" lnSpcReduction="20000"/>
          </a:bodyPr>
          <a:lstStyle/>
          <a:p>
            <a:r>
              <a:rPr lang="en-FI" b="1" dirty="0"/>
              <a:t>Dioilla mainitut YouTube-videot</a:t>
            </a:r>
          </a:p>
          <a:p>
            <a:r>
              <a:rPr lang="en-FI" dirty="0"/>
              <a:t>Lut. </a:t>
            </a:r>
            <a:r>
              <a:rPr lang="en-GB" dirty="0"/>
              <a:t>k</a:t>
            </a:r>
            <a:r>
              <a:rPr lang="en-FI" dirty="0"/>
              <a:t>aste: </a:t>
            </a:r>
            <a:r>
              <a:rPr lang="en-GB" dirty="0">
                <a:hlinkClick r:id="rId2"/>
              </a:rPr>
              <a:t>https://www.youtube.com/watch?v=RFMhUKbUK7w</a:t>
            </a:r>
            <a:r>
              <a:rPr lang="en-GB" dirty="0"/>
              <a:t> </a:t>
            </a:r>
            <a:endParaRPr lang="en-FI" dirty="0"/>
          </a:p>
          <a:p>
            <a:r>
              <a:rPr lang="en-FI" dirty="0"/>
              <a:t>Rippikoulu ja konfirmaatio: </a:t>
            </a:r>
            <a:r>
              <a:rPr lang="en-GB" dirty="0">
                <a:hlinkClick r:id="rId3"/>
              </a:rPr>
              <a:t>https://www.youtube.com/watch?v=bH7PToNhKrk</a:t>
            </a:r>
            <a:r>
              <a:rPr lang="en-GB" dirty="0"/>
              <a:t> </a:t>
            </a:r>
          </a:p>
          <a:p>
            <a:r>
              <a:rPr lang="en-GB" dirty="0" err="1"/>
              <a:t>Lut</a:t>
            </a:r>
            <a:r>
              <a:rPr lang="en-GB" dirty="0"/>
              <a:t>. </a:t>
            </a:r>
            <a:r>
              <a:rPr lang="en-GB" dirty="0" err="1"/>
              <a:t>häät</a:t>
            </a:r>
            <a:r>
              <a:rPr lang="en-GB" dirty="0"/>
              <a:t>: </a:t>
            </a:r>
            <a:r>
              <a:rPr lang="en-GB" dirty="0">
                <a:hlinkClick r:id="rId4"/>
              </a:rPr>
              <a:t>https://www.youtube.com/watch?v=XANPDQOXn0E</a:t>
            </a:r>
            <a:r>
              <a:rPr lang="en-GB" dirty="0"/>
              <a:t> </a:t>
            </a:r>
          </a:p>
          <a:p>
            <a:r>
              <a:rPr lang="en-GB" dirty="0" err="1"/>
              <a:t>Lut</a:t>
            </a:r>
            <a:r>
              <a:rPr lang="en-GB" dirty="0"/>
              <a:t>. </a:t>
            </a:r>
            <a:r>
              <a:rPr lang="en-GB" dirty="0" err="1"/>
              <a:t>hautajaiset</a:t>
            </a:r>
            <a:r>
              <a:rPr lang="en-GB" dirty="0"/>
              <a:t>: </a:t>
            </a:r>
            <a:r>
              <a:rPr lang="en-GB" dirty="0">
                <a:hlinkClick r:id="rId5"/>
              </a:rPr>
              <a:t>https://www.youtube.com/watch?v=xWgI_Zem0zI</a:t>
            </a:r>
            <a:endParaRPr lang="en-GB" dirty="0"/>
          </a:p>
          <a:p>
            <a:r>
              <a:rPr lang="en-GB" dirty="0"/>
              <a:t>Kat. </a:t>
            </a:r>
            <a:r>
              <a:rPr lang="en-GB" dirty="0" err="1"/>
              <a:t>kaste</a:t>
            </a:r>
            <a:r>
              <a:rPr lang="en-GB" dirty="0"/>
              <a:t>: </a:t>
            </a:r>
            <a:r>
              <a:rPr lang="en-GB" dirty="0">
                <a:hlinkClick r:id="rId6"/>
              </a:rPr>
              <a:t>https://www.youtube.com/watch?v=v2cTByjZ4ro</a:t>
            </a:r>
            <a:r>
              <a:rPr lang="en-GB" dirty="0"/>
              <a:t> </a:t>
            </a:r>
          </a:p>
          <a:p>
            <a:r>
              <a:rPr lang="en-GB" dirty="0" err="1"/>
              <a:t>Ensikommuunio</a:t>
            </a:r>
            <a:r>
              <a:rPr lang="en-GB" dirty="0"/>
              <a:t>/</a:t>
            </a:r>
            <a:r>
              <a:rPr lang="en-GB" dirty="0" err="1"/>
              <a:t>eukaristia</a:t>
            </a:r>
            <a:r>
              <a:rPr lang="en-GB" dirty="0"/>
              <a:t>: </a:t>
            </a:r>
            <a:r>
              <a:rPr lang="en-GB" dirty="0">
                <a:hlinkClick r:id="rId7"/>
              </a:rPr>
              <a:t>https://www.youtube.com/watch?v=o3dlz_oar6M</a:t>
            </a:r>
            <a:r>
              <a:rPr lang="en-GB" dirty="0"/>
              <a:t> </a:t>
            </a:r>
          </a:p>
          <a:p>
            <a:r>
              <a:rPr lang="en-GB" dirty="0"/>
              <a:t>Kat. </a:t>
            </a:r>
            <a:r>
              <a:rPr lang="en-GB" dirty="0" err="1"/>
              <a:t>vahvistus</a:t>
            </a:r>
            <a:r>
              <a:rPr lang="en-GB" dirty="0"/>
              <a:t>: </a:t>
            </a:r>
            <a:r>
              <a:rPr lang="en-GB" dirty="0">
                <a:hlinkClick r:id="rId8"/>
              </a:rPr>
              <a:t>https://www.youtube.com/watch?v=6ivZ9o99Wg0</a:t>
            </a:r>
            <a:r>
              <a:rPr lang="en-GB" dirty="0"/>
              <a:t> </a:t>
            </a:r>
          </a:p>
          <a:p>
            <a:r>
              <a:rPr lang="en-GB" dirty="0"/>
              <a:t>Kat. </a:t>
            </a:r>
            <a:r>
              <a:rPr lang="en-GB" dirty="0" err="1"/>
              <a:t>häät</a:t>
            </a:r>
            <a:r>
              <a:rPr lang="en-GB" dirty="0"/>
              <a:t>: </a:t>
            </a:r>
            <a:r>
              <a:rPr lang="en-GB" dirty="0">
                <a:hlinkClick r:id="rId9"/>
              </a:rPr>
              <a:t>https://www.youtube.com/watch?v=ubkJSwhf50Q</a:t>
            </a:r>
            <a:r>
              <a:rPr lang="en-GB" dirty="0"/>
              <a:t> </a:t>
            </a:r>
          </a:p>
          <a:p>
            <a:endParaRPr lang="en-FI" dirty="0"/>
          </a:p>
        </p:txBody>
      </p:sp>
      <p:sp>
        <p:nvSpPr>
          <p:cNvPr id="5" name="Content Placeholder 2">
            <a:extLst>
              <a:ext uri="{FF2B5EF4-FFF2-40B4-BE49-F238E27FC236}">
                <a16:creationId xmlns:a16="http://schemas.microsoft.com/office/drawing/2014/main" id="{76B2D456-9A3F-11DB-3377-13F421A9E164}"/>
              </a:ext>
            </a:extLst>
          </p:cNvPr>
          <p:cNvSpPr txBox="1">
            <a:spLocks/>
          </p:cNvSpPr>
          <p:nvPr/>
        </p:nvSpPr>
        <p:spPr>
          <a:xfrm>
            <a:off x="1" y="3192651"/>
            <a:ext cx="12191999" cy="3665349"/>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FI" sz="1200" b="1" dirty="0"/>
              <a:t>Kuvalähteet</a:t>
            </a:r>
          </a:p>
          <a:p>
            <a:r>
              <a:rPr lang="en-FI" sz="1200" dirty="0"/>
              <a:t>Ensikommuunioryhmä Kroatiassa: </a:t>
            </a:r>
            <a:r>
              <a:rPr lang="en-GB" sz="1200" dirty="0">
                <a:hlinkClick r:id="rId10"/>
              </a:rPr>
              <a:t>https://commons.wikimedia.org/wiki/File:Prva_pričest_u_Čakovcu_2014.-_prvopričesnici.jpg</a:t>
            </a:r>
            <a:r>
              <a:rPr lang="en-GB" sz="1200" dirty="0"/>
              <a:t> </a:t>
            </a:r>
            <a:endParaRPr lang="en-FI" sz="1200" dirty="0"/>
          </a:p>
          <a:p>
            <a:r>
              <a:rPr lang="en-FI" sz="1200" dirty="0"/>
              <a:t>Rippikuva 1950-luvulta: </a:t>
            </a:r>
            <a:r>
              <a:rPr lang="en-GB" sz="1200" dirty="0">
                <a:hlinkClick r:id="rId11"/>
              </a:rPr>
              <a:t>https://www.finna.fi/Record/hkm.HKMS000005:km0000m6oo</a:t>
            </a:r>
            <a:r>
              <a:rPr lang="en-GB" sz="1200" dirty="0"/>
              <a:t> </a:t>
            </a:r>
            <a:endParaRPr lang="en-FI" sz="1200" dirty="0"/>
          </a:p>
          <a:p>
            <a:r>
              <a:rPr lang="en-FI" sz="1200" dirty="0"/>
              <a:t>Kuva luterilaisesta kotikasteesta: </a:t>
            </a:r>
            <a:r>
              <a:rPr lang="en-GB" sz="1200" dirty="0">
                <a:hlinkClick r:id="rId12"/>
              </a:rPr>
              <a:t>https://commons.wikimedia.org/wiki/File:Lutheran_Christening.jpg</a:t>
            </a:r>
            <a:endParaRPr lang="en-GB" sz="1200" dirty="0"/>
          </a:p>
          <a:p>
            <a:r>
              <a:rPr lang="en-FI" sz="1200" dirty="0"/>
              <a:t>Kuva luterilaisesta konfirmaatiosta: Yksityisarkisto.</a:t>
            </a:r>
          </a:p>
          <a:p>
            <a:r>
              <a:rPr lang="en-FI" sz="1200" dirty="0"/>
              <a:t>Kuva luterilaisesta vihkimisestä Kiuruveden kirkosta: </a:t>
            </a:r>
            <a:r>
              <a:rPr lang="en-GB" sz="1200" dirty="0">
                <a:hlinkClick r:id="rId13"/>
              </a:rPr>
              <a:t>https://commons.wikimedia.org/wiki/File:Vihkimistilaisuus_Kiuruveden_kirkossa_derivative.jpg</a:t>
            </a:r>
            <a:endParaRPr lang="en-GB" sz="1200" dirty="0"/>
          </a:p>
          <a:p>
            <a:r>
              <a:rPr lang="en-GB" sz="1200" dirty="0" err="1"/>
              <a:t>Luterilaiset</a:t>
            </a:r>
            <a:r>
              <a:rPr lang="en-GB" sz="1200" dirty="0"/>
              <a:t> </a:t>
            </a:r>
            <a:r>
              <a:rPr lang="en-GB" sz="1200" dirty="0" err="1"/>
              <a:t>hautajaiset</a:t>
            </a:r>
            <a:r>
              <a:rPr lang="en-GB" sz="1200" dirty="0"/>
              <a:t> </a:t>
            </a:r>
            <a:r>
              <a:rPr lang="en-GB" sz="1200" dirty="0" err="1"/>
              <a:t>Ruotsissa</a:t>
            </a:r>
            <a:r>
              <a:rPr lang="en-GB" sz="1200" dirty="0"/>
              <a:t>: </a:t>
            </a:r>
            <a:r>
              <a:rPr lang="en-GB" sz="1200" dirty="0">
                <a:hlinkClick r:id="rId14"/>
              </a:rPr>
              <a:t>https://commons.wikimedia.org/wiki/File:Begravning.jpg</a:t>
            </a:r>
            <a:r>
              <a:rPr lang="en-GB" sz="1200" dirty="0"/>
              <a:t> </a:t>
            </a:r>
          </a:p>
          <a:p>
            <a:r>
              <a:rPr lang="en-FI" sz="1200" dirty="0"/>
              <a:t>Kuva katolisesta kasteesta Järvenpäässä: Yksityisarkisto.</a:t>
            </a:r>
          </a:p>
          <a:p>
            <a:r>
              <a:rPr lang="en-FI" sz="1200" dirty="0"/>
              <a:t>Ensikommuunio Sisiliassa: </a:t>
            </a:r>
            <a:r>
              <a:rPr lang="en-GB" sz="1200" dirty="0">
                <a:hlinkClick r:id="rId15"/>
              </a:rPr>
              <a:t>https://commons.wikimedia.org/wiki/File:Tatiana_Communion2.jpg</a:t>
            </a:r>
            <a:r>
              <a:rPr lang="en-GB" sz="1200" dirty="0"/>
              <a:t> </a:t>
            </a:r>
          </a:p>
          <a:p>
            <a:r>
              <a:rPr lang="en-GB" sz="1200" dirty="0" err="1"/>
              <a:t>Vahvistuksen</a:t>
            </a:r>
            <a:r>
              <a:rPr lang="en-GB" sz="1200" dirty="0"/>
              <a:t> </a:t>
            </a:r>
            <a:r>
              <a:rPr lang="en-GB" sz="1200" dirty="0" err="1"/>
              <a:t>sakramentti</a:t>
            </a:r>
            <a:r>
              <a:rPr lang="en-GB" sz="1200" dirty="0"/>
              <a:t> </a:t>
            </a:r>
            <a:r>
              <a:rPr lang="en-GB" sz="1200" dirty="0" err="1"/>
              <a:t>Budapestissa</a:t>
            </a:r>
            <a:r>
              <a:rPr lang="en-GB" sz="1200" dirty="0"/>
              <a:t>: </a:t>
            </a:r>
            <a:r>
              <a:rPr lang="en-GB" sz="1200" dirty="0">
                <a:hlinkClick r:id="rId16"/>
              </a:rPr>
              <a:t>https://commons.wikimedia.org/wiki/File:Udvardy_György_esztergom-budapesti_püspök_2011._április_3.JPG</a:t>
            </a:r>
            <a:r>
              <a:rPr lang="en-GB" sz="1200" dirty="0"/>
              <a:t> </a:t>
            </a:r>
          </a:p>
          <a:p>
            <a:r>
              <a:rPr lang="en-GB" sz="1200" dirty="0" err="1"/>
              <a:t>Katoliset</a:t>
            </a:r>
            <a:r>
              <a:rPr lang="en-GB" sz="1200" dirty="0"/>
              <a:t> </a:t>
            </a:r>
            <a:r>
              <a:rPr lang="en-GB" sz="1200" dirty="0" err="1"/>
              <a:t>häät</a:t>
            </a:r>
            <a:r>
              <a:rPr lang="en-GB" sz="1200" dirty="0"/>
              <a:t> </a:t>
            </a:r>
            <a:r>
              <a:rPr lang="en-GB" sz="1200" dirty="0" err="1"/>
              <a:t>Helsingistä</a:t>
            </a:r>
            <a:r>
              <a:rPr lang="en-GB" sz="1200" dirty="0"/>
              <a:t>: </a:t>
            </a:r>
            <a:r>
              <a:rPr lang="en-GB" sz="1200" dirty="0" err="1"/>
              <a:t>Yksityisarkisto</a:t>
            </a:r>
            <a:r>
              <a:rPr lang="en-GB" sz="1200" dirty="0"/>
              <a:t>, </a:t>
            </a:r>
            <a:r>
              <a:rPr lang="en-GB" sz="1200" dirty="0" err="1"/>
              <a:t>valokuvaaja</a:t>
            </a:r>
            <a:r>
              <a:rPr lang="en-GB" sz="1200" dirty="0"/>
              <a:t> </a:t>
            </a:r>
            <a:r>
              <a:rPr lang="en-GB" sz="1200" dirty="0" err="1"/>
              <a:t>Roosa</a:t>
            </a:r>
            <a:r>
              <a:rPr lang="en-GB" sz="1200" dirty="0"/>
              <a:t> </a:t>
            </a:r>
            <a:r>
              <a:rPr lang="en-GB" sz="1200" dirty="0" err="1"/>
              <a:t>Blom</a:t>
            </a:r>
            <a:r>
              <a:rPr lang="en-GB" sz="1200" dirty="0"/>
              <a:t> (</a:t>
            </a:r>
            <a:r>
              <a:rPr lang="en-GB" sz="1200" dirty="0">
                <a:hlinkClick r:id="rId17"/>
              </a:rPr>
              <a:t>https://www.roosablom.fi</a:t>
            </a:r>
            <a:r>
              <a:rPr lang="en-GB" sz="1200" dirty="0"/>
              <a:t>)</a:t>
            </a:r>
          </a:p>
          <a:p>
            <a:r>
              <a:rPr lang="en-GB" sz="1200" dirty="0" err="1"/>
              <a:t>Katoliset</a:t>
            </a:r>
            <a:r>
              <a:rPr lang="en-GB" sz="1200" dirty="0"/>
              <a:t> </a:t>
            </a:r>
            <a:r>
              <a:rPr lang="en-GB" sz="1200" dirty="0" err="1"/>
              <a:t>hautajaiset</a:t>
            </a:r>
            <a:r>
              <a:rPr lang="en-GB" sz="1200" dirty="0"/>
              <a:t> </a:t>
            </a:r>
            <a:r>
              <a:rPr lang="en-GB" sz="1200" dirty="0" err="1"/>
              <a:t>Valko-Venäjältä</a:t>
            </a:r>
            <a:r>
              <a:rPr lang="en-GB" sz="1200" dirty="0"/>
              <a:t>: </a:t>
            </a:r>
            <a:r>
              <a:rPr lang="en-GB" sz="1200" dirty="0">
                <a:hlinkClick r:id="rId18"/>
              </a:rPr>
              <a:t>https://commons.m.wikimedia.org/wiki/File:Coffin_at_funeral_Mass_at_Catholic_Church_of_Our_Lady_of_Mount_Carmel_(Žukojni_Žaliadskija).jpg</a:t>
            </a:r>
            <a:r>
              <a:rPr lang="en-GB" sz="1200" dirty="0"/>
              <a:t> </a:t>
            </a:r>
            <a:endParaRPr lang="en-FI" sz="1200" dirty="0"/>
          </a:p>
        </p:txBody>
      </p:sp>
    </p:spTree>
    <p:extLst>
      <p:ext uri="{BB962C8B-B14F-4D97-AF65-F5344CB8AC3E}">
        <p14:creationId xmlns:p14="http://schemas.microsoft.com/office/powerpoint/2010/main" val="141864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850B7249-06F9-1C87-5A10-A5A097CF479D}"/>
              </a:ext>
            </a:extLst>
          </p:cNvPr>
          <p:cNvSpPr>
            <a:spLocks noGrp="1"/>
          </p:cNvSpPr>
          <p:nvPr>
            <p:ph type="title"/>
          </p:nvPr>
        </p:nvSpPr>
        <p:spPr>
          <a:xfrm>
            <a:off x="572213" y="826584"/>
            <a:ext cx="3763141" cy="766755"/>
          </a:xfrm>
        </p:spPr>
        <p:txBody>
          <a:bodyPr anchor="t">
            <a:normAutofit/>
          </a:bodyPr>
          <a:lstStyle/>
          <a:p>
            <a:r>
              <a:rPr lang="en-FI" dirty="0"/>
              <a:t>Yleiskatsaus</a:t>
            </a:r>
          </a:p>
        </p:txBody>
      </p:sp>
      <p:sp>
        <p:nvSpPr>
          <p:cNvPr id="41" name="Freeform: Shape 40">
            <a:extLst>
              <a:ext uri="{FF2B5EF4-FFF2-40B4-BE49-F238E27FC236}">
                <a16:creationId xmlns:a16="http://schemas.microsoft.com/office/drawing/2014/main" id="{3AB5BF24-836F-4A13-AAE6-3EEB92256D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5870" y="-1272272"/>
            <a:ext cx="1349830" cy="3894372"/>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tx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3" name="Graphic 78">
            <a:extLst>
              <a:ext uri="{FF2B5EF4-FFF2-40B4-BE49-F238E27FC236}">
                <a16:creationId xmlns:a16="http://schemas.microsoft.com/office/drawing/2014/main" id="{AFA309B8-3551-4D00-8F72-F8224F39C8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14577" y="1628048"/>
            <a:ext cx="972241" cy="45718"/>
            <a:chOff x="4886325" y="3371754"/>
            <a:chExt cx="2418492" cy="113728"/>
          </a:xfrm>
          <a:solidFill>
            <a:schemeClr val="accent1"/>
          </a:solidFill>
        </p:grpSpPr>
        <p:sp>
          <p:nvSpPr>
            <p:cNvPr id="44" name="Graphic 78">
              <a:extLst>
                <a:ext uri="{FF2B5EF4-FFF2-40B4-BE49-F238E27FC236}">
                  <a16:creationId xmlns:a16="http://schemas.microsoft.com/office/drawing/2014/main" id="{8C5ABE74-2784-4339-960F-DE07433564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5" name="Graphic 78">
              <a:extLst>
                <a:ext uri="{FF2B5EF4-FFF2-40B4-BE49-F238E27FC236}">
                  <a16:creationId xmlns:a16="http://schemas.microsoft.com/office/drawing/2014/main" id="{9B02DBFF-C7B0-4205-8D48-C39852D943B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6" name="Graphic 78">
                <a:extLst>
                  <a:ext uri="{FF2B5EF4-FFF2-40B4-BE49-F238E27FC236}">
                    <a16:creationId xmlns:a16="http://schemas.microsoft.com/office/drawing/2014/main" id="{0AE5FE2D-F4EC-428F-94E7-AAE7762219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7" name="Graphic 78">
                <a:extLst>
                  <a:ext uri="{FF2B5EF4-FFF2-40B4-BE49-F238E27FC236}">
                    <a16:creationId xmlns:a16="http://schemas.microsoft.com/office/drawing/2014/main" id="{BA1B0A68-AF93-4CFA-A1EE-324301A9BF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8" name="Graphic 78">
                <a:extLst>
                  <a:ext uri="{FF2B5EF4-FFF2-40B4-BE49-F238E27FC236}">
                    <a16:creationId xmlns:a16="http://schemas.microsoft.com/office/drawing/2014/main" id="{4F9EB863-21D4-401D-9E61-1D25B48C9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9" name="Graphic 78">
                <a:extLst>
                  <a:ext uri="{FF2B5EF4-FFF2-40B4-BE49-F238E27FC236}">
                    <a16:creationId xmlns:a16="http://schemas.microsoft.com/office/drawing/2014/main" id="{F3093249-66A1-4C01-B378-49E15A9AB7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4" name="Content Placeholder 2">
            <a:extLst>
              <a:ext uri="{FF2B5EF4-FFF2-40B4-BE49-F238E27FC236}">
                <a16:creationId xmlns:a16="http://schemas.microsoft.com/office/drawing/2014/main" id="{8B7F6180-2F74-2AA8-F713-35AF28794B1C}"/>
              </a:ext>
            </a:extLst>
          </p:cNvPr>
          <p:cNvSpPr>
            <a:spLocks noGrp="1"/>
          </p:cNvSpPr>
          <p:nvPr>
            <p:ph idx="1"/>
          </p:nvPr>
        </p:nvSpPr>
        <p:spPr>
          <a:xfrm>
            <a:off x="352019" y="1494373"/>
            <a:ext cx="4454307" cy="4142809"/>
          </a:xfrm>
        </p:spPr>
        <p:txBody>
          <a:bodyPr>
            <a:noAutofit/>
          </a:bodyPr>
          <a:lstStyle/>
          <a:p>
            <a:pPr marL="342900" indent="-342900">
              <a:lnSpc>
                <a:spcPct val="100000"/>
              </a:lnSpc>
              <a:buFont typeface="Arial" panose="020B0604020202020204" pitchFamily="34" charset="0"/>
              <a:buChar char="•"/>
            </a:pPr>
            <a:r>
              <a:rPr lang="en-FI" dirty="0"/>
              <a:t>Kirkkokunnat ovat läsnä monissa elämän tärkeissä juhlissa ja käännekohdissa.</a:t>
            </a:r>
          </a:p>
          <a:p>
            <a:pPr marL="342900" indent="-342900">
              <a:lnSpc>
                <a:spcPct val="100000"/>
              </a:lnSpc>
              <a:buFont typeface="Arial" panose="020B0604020202020204" pitchFamily="34" charset="0"/>
              <a:buChar char="•"/>
            </a:pPr>
            <a:r>
              <a:rPr lang="en-FI" dirty="0"/>
              <a:t>Tässä diasarjassa käsitellään yleisempiä luterilaisen ja katolisen kirkon elämänkaaren juhlia.</a:t>
            </a:r>
          </a:p>
          <a:p>
            <a:pPr marL="342900" indent="-342900">
              <a:lnSpc>
                <a:spcPct val="100000"/>
              </a:lnSpc>
              <a:buFont typeface="Arial" panose="020B0604020202020204" pitchFamily="34" charset="0"/>
              <a:buChar char="•"/>
            </a:pPr>
            <a:r>
              <a:rPr lang="en-FI" dirty="0"/>
              <a:t>Luterilaiselta puolelta esitellään kaste, konfirmaatio, häät ja hautajaiset.</a:t>
            </a:r>
          </a:p>
          <a:p>
            <a:pPr marL="342900" indent="-342900">
              <a:lnSpc>
                <a:spcPct val="100000"/>
              </a:lnSpc>
              <a:buFont typeface="Arial" panose="020B0604020202020204" pitchFamily="34" charset="0"/>
              <a:buChar char="•"/>
            </a:pPr>
            <a:r>
              <a:rPr lang="en-FI" dirty="0"/>
              <a:t>Katoliselta puolelta mukana on kaste, ensikommuunio, vahvistuksen sakramentti, häät ja hautajaiset.</a:t>
            </a:r>
          </a:p>
        </p:txBody>
      </p:sp>
      <p:sp>
        <p:nvSpPr>
          <p:cNvPr id="51" name="Freeform: Shape 50">
            <a:extLst>
              <a:ext uri="{FF2B5EF4-FFF2-40B4-BE49-F238E27FC236}">
                <a16:creationId xmlns:a16="http://schemas.microsoft.com/office/drawing/2014/main" id="{01AB72E4-85FE-4925-94E8-F8DC756A0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53" name="Group 52">
            <a:extLst>
              <a:ext uri="{FF2B5EF4-FFF2-40B4-BE49-F238E27FC236}">
                <a16:creationId xmlns:a16="http://schemas.microsoft.com/office/drawing/2014/main" id="{2B5F2BAA-9430-49D4-AFB2-873C0C5B32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lumMod val="60000"/>
              <a:lumOff val="40000"/>
            </a:schemeClr>
          </a:solidFill>
        </p:grpSpPr>
        <p:sp>
          <p:nvSpPr>
            <p:cNvPr id="54" name="Freeform: Shape 53">
              <a:extLst>
                <a:ext uri="{FF2B5EF4-FFF2-40B4-BE49-F238E27FC236}">
                  <a16:creationId xmlns:a16="http://schemas.microsoft.com/office/drawing/2014/main" id="{934902B3-2AE0-4E5A-A88A-6F2E21C69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5" name="Freeform: Shape 54">
              <a:extLst>
                <a:ext uri="{FF2B5EF4-FFF2-40B4-BE49-F238E27FC236}">
                  <a16:creationId xmlns:a16="http://schemas.microsoft.com/office/drawing/2014/main" id="{9207F540-3EC2-4C41-BB1C-64800269E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6" name="Freeform: Shape 55">
              <a:extLst>
                <a:ext uri="{FF2B5EF4-FFF2-40B4-BE49-F238E27FC236}">
                  <a16:creationId xmlns:a16="http://schemas.microsoft.com/office/drawing/2014/main" id="{00680360-D392-4B29-AAE9-59D48E548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7" name="Graphic 12">
              <a:extLst>
                <a:ext uri="{FF2B5EF4-FFF2-40B4-BE49-F238E27FC236}">
                  <a16:creationId xmlns:a16="http://schemas.microsoft.com/office/drawing/2014/main" id="{9E693E54-E127-4A47-A6B4-2D6169CF3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8" name="Graphic 15">
              <a:extLst>
                <a:ext uri="{FF2B5EF4-FFF2-40B4-BE49-F238E27FC236}">
                  <a16:creationId xmlns:a16="http://schemas.microsoft.com/office/drawing/2014/main" id="{AE27342A-086B-4F33-95AE-81BCA416D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9" name="Graphic 15">
              <a:extLst>
                <a:ext uri="{FF2B5EF4-FFF2-40B4-BE49-F238E27FC236}">
                  <a16:creationId xmlns:a16="http://schemas.microsoft.com/office/drawing/2014/main" id="{3EEBDF54-E0D8-4010-A38F-616CF8255A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EE4438AD-CF0A-44D7-9B3E-5C0102497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a:extLst>
              <a:ext uri="{FF2B5EF4-FFF2-40B4-BE49-F238E27FC236}">
                <a16:creationId xmlns:a16="http://schemas.microsoft.com/office/drawing/2014/main" id="{350BE483-4951-10A5-60D3-7AC47F87FD51}"/>
              </a:ext>
            </a:extLst>
          </p:cNvPr>
          <p:cNvPicPr>
            <a:picLocks noChangeAspect="1"/>
          </p:cNvPicPr>
          <p:nvPr/>
        </p:nvPicPr>
        <p:blipFill>
          <a:blip r:embed="rId2"/>
          <a:stretch>
            <a:fillRect/>
          </a:stretch>
        </p:blipFill>
        <p:spPr>
          <a:xfrm>
            <a:off x="5890704" y="909582"/>
            <a:ext cx="6211717" cy="4658788"/>
          </a:xfrm>
          <a:prstGeom prst="rect">
            <a:avLst/>
          </a:prstGeom>
        </p:spPr>
      </p:pic>
      <p:sp>
        <p:nvSpPr>
          <p:cNvPr id="4" name="TextBox 3">
            <a:extLst>
              <a:ext uri="{FF2B5EF4-FFF2-40B4-BE49-F238E27FC236}">
                <a16:creationId xmlns:a16="http://schemas.microsoft.com/office/drawing/2014/main" id="{4D884BE4-E8D5-5FED-57C2-7A42CE2A8CFD}"/>
              </a:ext>
            </a:extLst>
          </p:cNvPr>
          <p:cNvSpPr txBox="1"/>
          <p:nvPr/>
        </p:nvSpPr>
        <p:spPr>
          <a:xfrm>
            <a:off x="5890705" y="5584905"/>
            <a:ext cx="6211716" cy="553998"/>
          </a:xfrm>
          <a:prstGeom prst="rect">
            <a:avLst/>
          </a:prstGeom>
          <a:noFill/>
        </p:spPr>
        <p:txBody>
          <a:bodyPr wrap="square" rtlCol="0">
            <a:spAutoFit/>
          </a:bodyPr>
          <a:lstStyle/>
          <a:p>
            <a:r>
              <a:rPr lang="en-FI" sz="1600" dirty="0"/>
              <a:t>Ryhmäkuva katolisen ensikommuunion jälkeen Kroatiassa</a:t>
            </a:r>
            <a:r>
              <a:rPr lang="en-FI" dirty="0"/>
              <a:t>. </a:t>
            </a:r>
          </a:p>
          <a:p>
            <a:r>
              <a:rPr lang="en-FI" sz="1200" dirty="0">
                <a:hlinkClick r:id="rId3"/>
              </a:rPr>
              <a:t>Kuvalähde</a:t>
            </a:r>
            <a:r>
              <a:rPr lang="en-FI" sz="1200" dirty="0"/>
              <a:t> Wikimedia Commons. </a:t>
            </a:r>
          </a:p>
        </p:txBody>
      </p:sp>
    </p:spTree>
    <p:extLst>
      <p:ext uri="{BB962C8B-B14F-4D97-AF65-F5344CB8AC3E}">
        <p14:creationId xmlns:p14="http://schemas.microsoft.com/office/powerpoint/2010/main" val="60430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4D4C-4F04-DB45-26D9-063E15540150}"/>
              </a:ext>
            </a:extLst>
          </p:cNvPr>
          <p:cNvSpPr>
            <a:spLocks noGrp="1"/>
          </p:cNvSpPr>
          <p:nvPr>
            <p:ph type="title"/>
          </p:nvPr>
        </p:nvSpPr>
        <p:spPr>
          <a:xfrm>
            <a:off x="525462" y="73927"/>
            <a:ext cx="10077557" cy="952522"/>
          </a:xfrm>
        </p:spPr>
        <p:txBody>
          <a:bodyPr/>
          <a:lstStyle/>
          <a:p>
            <a:r>
              <a:rPr lang="en-FI" dirty="0"/>
              <a:t>Elämänkaaren juhlat rinnakkain</a:t>
            </a:r>
          </a:p>
        </p:txBody>
      </p:sp>
      <p:graphicFrame>
        <p:nvGraphicFramePr>
          <p:cNvPr id="4" name="Table 4">
            <a:extLst>
              <a:ext uri="{FF2B5EF4-FFF2-40B4-BE49-F238E27FC236}">
                <a16:creationId xmlns:a16="http://schemas.microsoft.com/office/drawing/2014/main" id="{86996FF2-FAA6-48FA-7F43-A64157F80DEE}"/>
              </a:ext>
            </a:extLst>
          </p:cNvPr>
          <p:cNvGraphicFramePr>
            <a:graphicFrameLocks noGrp="1"/>
          </p:cNvGraphicFramePr>
          <p:nvPr>
            <p:ph idx="1"/>
            <p:extLst>
              <p:ext uri="{D42A27DB-BD31-4B8C-83A1-F6EECF244321}">
                <p14:modId xmlns:p14="http://schemas.microsoft.com/office/powerpoint/2010/main" val="3257104704"/>
              </p:ext>
            </p:extLst>
          </p:nvPr>
        </p:nvGraphicFramePr>
        <p:xfrm>
          <a:off x="525462" y="1204332"/>
          <a:ext cx="7269240" cy="5051502"/>
        </p:xfrm>
        <a:graphic>
          <a:graphicData uri="http://schemas.openxmlformats.org/drawingml/2006/table">
            <a:tbl>
              <a:tblPr firstRow="1" bandRow="1">
                <a:tableStyleId>{5C22544A-7EE6-4342-B048-85BDC9FD1C3A}</a:tableStyleId>
              </a:tblPr>
              <a:tblGrid>
                <a:gridCol w="3634620">
                  <a:extLst>
                    <a:ext uri="{9D8B030D-6E8A-4147-A177-3AD203B41FA5}">
                      <a16:colId xmlns:a16="http://schemas.microsoft.com/office/drawing/2014/main" val="3316126876"/>
                    </a:ext>
                  </a:extLst>
                </a:gridCol>
                <a:gridCol w="3634620">
                  <a:extLst>
                    <a:ext uri="{9D8B030D-6E8A-4147-A177-3AD203B41FA5}">
                      <a16:colId xmlns:a16="http://schemas.microsoft.com/office/drawing/2014/main" val="1719159565"/>
                    </a:ext>
                  </a:extLst>
                </a:gridCol>
              </a:tblGrid>
              <a:tr h="841917">
                <a:tc>
                  <a:txBody>
                    <a:bodyPr/>
                    <a:lstStyle/>
                    <a:p>
                      <a:r>
                        <a:rPr lang="en-FI" dirty="0"/>
                        <a:t>Luterilaiset juhlat</a:t>
                      </a:r>
                    </a:p>
                  </a:txBody>
                  <a:tcPr/>
                </a:tc>
                <a:tc>
                  <a:txBody>
                    <a:bodyPr/>
                    <a:lstStyle/>
                    <a:p>
                      <a:r>
                        <a:rPr lang="en-FI" dirty="0"/>
                        <a:t>Katoliset juhlat</a:t>
                      </a:r>
                    </a:p>
                  </a:txBody>
                  <a:tcPr/>
                </a:tc>
                <a:extLst>
                  <a:ext uri="{0D108BD9-81ED-4DB2-BD59-A6C34878D82A}">
                    <a16:rowId xmlns:a16="http://schemas.microsoft.com/office/drawing/2014/main" val="3542030804"/>
                  </a:ext>
                </a:extLst>
              </a:tr>
              <a:tr h="841917">
                <a:tc>
                  <a:txBody>
                    <a:bodyPr/>
                    <a:lstStyle/>
                    <a:p>
                      <a:r>
                        <a:rPr lang="en-FI" dirty="0"/>
                        <a:t>Kaste</a:t>
                      </a:r>
                    </a:p>
                  </a:txBody>
                  <a:tcPr/>
                </a:tc>
                <a:tc>
                  <a:txBody>
                    <a:bodyPr/>
                    <a:lstStyle/>
                    <a:p>
                      <a:r>
                        <a:rPr lang="en-FI" dirty="0"/>
                        <a:t>Kaste</a:t>
                      </a:r>
                    </a:p>
                  </a:txBody>
                  <a:tcPr/>
                </a:tc>
                <a:extLst>
                  <a:ext uri="{0D108BD9-81ED-4DB2-BD59-A6C34878D82A}">
                    <a16:rowId xmlns:a16="http://schemas.microsoft.com/office/drawing/2014/main" val="2437149860"/>
                  </a:ext>
                </a:extLst>
              </a:tr>
              <a:tr h="841917">
                <a:tc>
                  <a:txBody>
                    <a:bodyPr/>
                    <a:lstStyle/>
                    <a:p>
                      <a:endParaRPr lang="en-FI"/>
                    </a:p>
                  </a:txBody>
                  <a:tcPr/>
                </a:tc>
                <a:tc>
                  <a:txBody>
                    <a:bodyPr/>
                    <a:lstStyle/>
                    <a:p>
                      <a:r>
                        <a:rPr lang="en-FI" dirty="0"/>
                        <a:t>Ensikommuunio</a:t>
                      </a:r>
                    </a:p>
                  </a:txBody>
                  <a:tcPr/>
                </a:tc>
                <a:extLst>
                  <a:ext uri="{0D108BD9-81ED-4DB2-BD59-A6C34878D82A}">
                    <a16:rowId xmlns:a16="http://schemas.microsoft.com/office/drawing/2014/main" val="1489077571"/>
                  </a:ext>
                </a:extLst>
              </a:tr>
              <a:tr h="841917">
                <a:tc>
                  <a:txBody>
                    <a:bodyPr/>
                    <a:lstStyle/>
                    <a:p>
                      <a:r>
                        <a:rPr lang="en-FI" dirty="0"/>
                        <a:t>Konfirmaatio</a:t>
                      </a:r>
                    </a:p>
                  </a:txBody>
                  <a:tcPr/>
                </a:tc>
                <a:tc>
                  <a:txBody>
                    <a:bodyPr/>
                    <a:lstStyle/>
                    <a:p>
                      <a:r>
                        <a:rPr lang="en-FI" dirty="0"/>
                        <a:t>Vahvistuksen sakramentti</a:t>
                      </a:r>
                    </a:p>
                  </a:txBody>
                  <a:tcPr/>
                </a:tc>
                <a:extLst>
                  <a:ext uri="{0D108BD9-81ED-4DB2-BD59-A6C34878D82A}">
                    <a16:rowId xmlns:a16="http://schemas.microsoft.com/office/drawing/2014/main" val="1406034981"/>
                  </a:ext>
                </a:extLst>
              </a:tr>
              <a:tr h="841917">
                <a:tc>
                  <a:txBody>
                    <a:bodyPr/>
                    <a:lstStyle/>
                    <a:p>
                      <a:r>
                        <a:rPr lang="en-FI" dirty="0"/>
                        <a:t>Häät</a:t>
                      </a:r>
                    </a:p>
                  </a:txBody>
                  <a:tcPr/>
                </a:tc>
                <a:tc>
                  <a:txBody>
                    <a:bodyPr/>
                    <a:lstStyle/>
                    <a:p>
                      <a:r>
                        <a:rPr lang="en-FI" dirty="0"/>
                        <a:t>Häät</a:t>
                      </a:r>
                    </a:p>
                  </a:txBody>
                  <a:tcPr/>
                </a:tc>
                <a:extLst>
                  <a:ext uri="{0D108BD9-81ED-4DB2-BD59-A6C34878D82A}">
                    <a16:rowId xmlns:a16="http://schemas.microsoft.com/office/drawing/2014/main" val="1162063732"/>
                  </a:ext>
                </a:extLst>
              </a:tr>
              <a:tr h="841917">
                <a:tc>
                  <a:txBody>
                    <a:bodyPr/>
                    <a:lstStyle/>
                    <a:p>
                      <a:r>
                        <a:rPr lang="en-FI" dirty="0"/>
                        <a:t>Hautajaiset</a:t>
                      </a:r>
                    </a:p>
                  </a:txBody>
                  <a:tcPr/>
                </a:tc>
                <a:tc>
                  <a:txBody>
                    <a:bodyPr/>
                    <a:lstStyle/>
                    <a:p>
                      <a:r>
                        <a:rPr lang="en-FI" dirty="0"/>
                        <a:t>Hautajaiset</a:t>
                      </a:r>
                    </a:p>
                  </a:txBody>
                  <a:tcPr/>
                </a:tc>
                <a:extLst>
                  <a:ext uri="{0D108BD9-81ED-4DB2-BD59-A6C34878D82A}">
                    <a16:rowId xmlns:a16="http://schemas.microsoft.com/office/drawing/2014/main" val="2803691917"/>
                  </a:ext>
                </a:extLst>
              </a:tr>
            </a:tbl>
          </a:graphicData>
        </a:graphic>
      </p:graphicFrame>
      <p:pic>
        <p:nvPicPr>
          <p:cNvPr id="5" name="Picture 4" descr="A person holding a bird&#10;&#10;Description automatically generated with low confidence">
            <a:extLst>
              <a:ext uri="{FF2B5EF4-FFF2-40B4-BE49-F238E27FC236}">
                <a16:creationId xmlns:a16="http://schemas.microsoft.com/office/drawing/2014/main" id="{447B07A0-DE03-5A47-5C7F-C3E68B058800}"/>
              </a:ext>
            </a:extLst>
          </p:cNvPr>
          <p:cNvPicPr>
            <a:picLocks noChangeAspect="1"/>
          </p:cNvPicPr>
          <p:nvPr/>
        </p:nvPicPr>
        <p:blipFill>
          <a:blip r:embed="rId2"/>
          <a:stretch>
            <a:fillRect/>
          </a:stretch>
        </p:blipFill>
        <p:spPr>
          <a:xfrm>
            <a:off x="8650234" y="623750"/>
            <a:ext cx="3450954" cy="5170419"/>
          </a:xfrm>
          <a:prstGeom prst="rect">
            <a:avLst/>
          </a:prstGeom>
        </p:spPr>
      </p:pic>
      <p:sp>
        <p:nvSpPr>
          <p:cNvPr id="6" name="TextBox 5">
            <a:extLst>
              <a:ext uri="{FF2B5EF4-FFF2-40B4-BE49-F238E27FC236}">
                <a16:creationId xmlns:a16="http://schemas.microsoft.com/office/drawing/2014/main" id="{3105602B-B8E5-60C2-253A-636AECA5A50E}"/>
              </a:ext>
            </a:extLst>
          </p:cNvPr>
          <p:cNvSpPr txBox="1"/>
          <p:nvPr/>
        </p:nvSpPr>
        <p:spPr>
          <a:xfrm>
            <a:off x="8584081" y="5794169"/>
            <a:ext cx="3583259" cy="553998"/>
          </a:xfrm>
          <a:prstGeom prst="rect">
            <a:avLst/>
          </a:prstGeom>
          <a:noFill/>
        </p:spPr>
        <p:txBody>
          <a:bodyPr wrap="square" rtlCol="0">
            <a:spAutoFit/>
          </a:bodyPr>
          <a:lstStyle/>
          <a:p>
            <a:r>
              <a:rPr lang="en-FI" dirty="0"/>
              <a:t>Rippikuva 1950-luvulta. </a:t>
            </a:r>
          </a:p>
          <a:p>
            <a:r>
              <a:rPr lang="en-FI" sz="1200" dirty="0">
                <a:hlinkClick r:id="rId3"/>
              </a:rPr>
              <a:t>Kuvalähde</a:t>
            </a:r>
            <a:r>
              <a:rPr lang="en-FI" sz="1200" dirty="0"/>
              <a:t> Finna.</a:t>
            </a:r>
          </a:p>
        </p:txBody>
      </p:sp>
    </p:spTree>
    <p:extLst>
      <p:ext uri="{BB962C8B-B14F-4D97-AF65-F5344CB8AC3E}">
        <p14:creationId xmlns:p14="http://schemas.microsoft.com/office/powerpoint/2010/main" val="51244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D0DFFD9F-F720-0D4E-0EB4-AD8906A36038}"/>
              </a:ext>
            </a:extLst>
          </p:cNvPr>
          <p:cNvSpPr>
            <a:spLocks noGrp="1"/>
          </p:cNvSpPr>
          <p:nvPr>
            <p:ph type="title"/>
          </p:nvPr>
        </p:nvSpPr>
        <p:spPr>
          <a:xfrm>
            <a:off x="59098" y="134655"/>
            <a:ext cx="12055165" cy="915555"/>
          </a:xfrm>
        </p:spPr>
        <p:txBody>
          <a:bodyPr anchor="t">
            <a:normAutofit/>
          </a:bodyPr>
          <a:lstStyle/>
          <a:p>
            <a:pPr algn="ctr"/>
            <a:r>
              <a:rPr lang="en-FI" dirty="0"/>
              <a:t>Ristiäiset eli kastejuhla luterilaisessa kirkossa</a:t>
            </a:r>
          </a:p>
        </p:txBody>
      </p:sp>
      <p:sp>
        <p:nvSpPr>
          <p:cNvPr id="10" name="Freeform: Shape 9">
            <a:extLst>
              <a:ext uri="{FF2B5EF4-FFF2-40B4-BE49-F238E27FC236}">
                <a16:creationId xmlns:a16="http://schemas.microsoft.com/office/drawing/2014/main" id="{58692EF0-FD3D-4304-83BB-D0AF4CF4C2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9831176" y="-854066"/>
            <a:ext cx="1506757" cy="3214891"/>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D5E23BE5-51F7-48C6-82D1-43717C1D79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V="1">
            <a:off x="10141483" y="838663"/>
            <a:ext cx="886141" cy="802496"/>
            <a:chOff x="10948005" y="3272152"/>
            <a:chExt cx="868640" cy="786648"/>
          </a:xfrm>
          <a:solidFill>
            <a:schemeClr val="accent4">
              <a:lumMod val="40000"/>
              <a:lumOff val="60000"/>
            </a:schemeClr>
          </a:solidFill>
        </p:grpSpPr>
        <p:sp>
          <p:nvSpPr>
            <p:cNvPr id="13" name="Freeform: Shape 12">
              <a:extLst>
                <a:ext uri="{FF2B5EF4-FFF2-40B4-BE49-F238E27FC236}">
                  <a16:creationId xmlns:a16="http://schemas.microsoft.com/office/drawing/2014/main" id="{E7DC660E-DF1E-4D26-9266-4A73D0666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4" name="Freeform: Shape 13">
              <a:extLst>
                <a:ext uri="{FF2B5EF4-FFF2-40B4-BE49-F238E27FC236}">
                  <a16:creationId xmlns:a16="http://schemas.microsoft.com/office/drawing/2014/main" id="{49A4F4CA-55A1-439E-AE0A-7D3540B701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 name="Freeform: Shape 14">
              <a:extLst>
                <a:ext uri="{FF2B5EF4-FFF2-40B4-BE49-F238E27FC236}">
                  <a16:creationId xmlns:a16="http://schemas.microsoft.com/office/drawing/2014/main" id="{2549CD3E-746C-496E-AE74-8161D52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6" name="Graphic 12">
              <a:extLst>
                <a:ext uri="{FF2B5EF4-FFF2-40B4-BE49-F238E27FC236}">
                  <a16:creationId xmlns:a16="http://schemas.microsoft.com/office/drawing/2014/main" id="{77468BCC-C982-4A35-B2F7-5AE59058A8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7" name="Graphic 15">
              <a:extLst>
                <a:ext uri="{FF2B5EF4-FFF2-40B4-BE49-F238E27FC236}">
                  <a16:creationId xmlns:a16="http://schemas.microsoft.com/office/drawing/2014/main" id="{6910F441-560E-481A-AE9C-3E70EEA9A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8" name="Graphic 15">
              <a:extLst>
                <a:ext uri="{FF2B5EF4-FFF2-40B4-BE49-F238E27FC236}">
                  <a16:creationId xmlns:a16="http://schemas.microsoft.com/office/drawing/2014/main" id="{780CC5BC-FA2E-4CE2-ACD1-CF709CA79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F768EBD-6D31-4E4A-87BC-BB83ACDFBD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aphic 78">
            <a:extLst>
              <a:ext uri="{FF2B5EF4-FFF2-40B4-BE49-F238E27FC236}">
                <a16:creationId xmlns:a16="http://schemas.microsoft.com/office/drawing/2014/main" id="{554A72DC-6122-426C-9473-FE48DFBD16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2380785"/>
            <a:ext cx="972241" cy="45718"/>
            <a:chOff x="4886325" y="3371754"/>
            <a:chExt cx="2418492" cy="113728"/>
          </a:xfrm>
          <a:solidFill>
            <a:schemeClr val="accent1"/>
          </a:solidFill>
        </p:grpSpPr>
        <p:sp>
          <p:nvSpPr>
            <p:cNvPr id="22" name="Graphic 78">
              <a:extLst>
                <a:ext uri="{FF2B5EF4-FFF2-40B4-BE49-F238E27FC236}">
                  <a16:creationId xmlns:a16="http://schemas.microsoft.com/office/drawing/2014/main" id="{FC2789D7-C243-446F-8C4A-3C3B673CF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23" name="Graphic 78">
              <a:extLst>
                <a:ext uri="{FF2B5EF4-FFF2-40B4-BE49-F238E27FC236}">
                  <a16:creationId xmlns:a16="http://schemas.microsoft.com/office/drawing/2014/main" id="{7BFC7F62-86A1-4E98-B4C1-E6E050894F3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24" name="Graphic 78">
                <a:extLst>
                  <a:ext uri="{FF2B5EF4-FFF2-40B4-BE49-F238E27FC236}">
                    <a16:creationId xmlns:a16="http://schemas.microsoft.com/office/drawing/2014/main" id="{8F4903DE-F756-4685-AA3E-D6F6DFCD6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25" name="Graphic 78">
                <a:extLst>
                  <a:ext uri="{FF2B5EF4-FFF2-40B4-BE49-F238E27FC236}">
                    <a16:creationId xmlns:a16="http://schemas.microsoft.com/office/drawing/2014/main" id="{ACAA5D31-8D54-4B6B-B297-478B664437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26" name="Graphic 78">
                <a:extLst>
                  <a:ext uri="{FF2B5EF4-FFF2-40B4-BE49-F238E27FC236}">
                    <a16:creationId xmlns:a16="http://schemas.microsoft.com/office/drawing/2014/main" id="{A4C6C8D7-9B82-4E2C-A29A-D739C1EB2B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7" name="Graphic 78">
                <a:extLst>
                  <a:ext uri="{FF2B5EF4-FFF2-40B4-BE49-F238E27FC236}">
                    <a16:creationId xmlns:a16="http://schemas.microsoft.com/office/drawing/2014/main" id="{1F47E503-8030-4E7E-8460-A711BE567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48C36CED-719B-59FF-4663-BFCB91930C7B}"/>
              </a:ext>
            </a:extLst>
          </p:cNvPr>
          <p:cNvSpPr>
            <a:spLocks noGrp="1"/>
          </p:cNvSpPr>
          <p:nvPr>
            <p:ph idx="1"/>
          </p:nvPr>
        </p:nvSpPr>
        <p:spPr>
          <a:xfrm>
            <a:off x="57166" y="1152088"/>
            <a:ext cx="5549002" cy="5200187"/>
          </a:xfrm>
        </p:spPr>
        <p:txBody>
          <a:bodyPr>
            <a:noAutofit/>
          </a:bodyPr>
          <a:lstStyle/>
          <a:p>
            <a:pPr marL="342900" indent="-342900">
              <a:lnSpc>
                <a:spcPct val="100000"/>
              </a:lnSpc>
              <a:buFont typeface="Arial" panose="020B0604020202020204" pitchFamily="34" charset="0"/>
              <a:buChar char="•"/>
            </a:pPr>
            <a:r>
              <a:rPr lang="en-FI" sz="1800" b="1" dirty="0"/>
              <a:t>Kasteessa Jumala kutsuu lapsen nimeltä omakseen. Kastetusta tulee myös kotiseurakuntansa jäsen.</a:t>
            </a:r>
          </a:p>
          <a:p>
            <a:pPr marL="342900" indent="-342900">
              <a:lnSpc>
                <a:spcPct val="100000"/>
              </a:lnSpc>
              <a:buFont typeface="Arial" panose="020B0604020202020204" pitchFamily="34" charset="0"/>
              <a:buChar char="•"/>
            </a:pPr>
            <a:r>
              <a:rPr lang="en-FI" sz="1800" dirty="0"/>
              <a:t>Perustuu Jeesuksen lähetyskäskyyn, jossa käsketään kastaa kaikki kansat (Matt. 28:18–20).</a:t>
            </a:r>
          </a:p>
          <a:p>
            <a:pPr marL="342900" indent="-342900">
              <a:lnSpc>
                <a:spcPct val="100000"/>
              </a:lnSpc>
              <a:buFont typeface="Arial" panose="020B0604020202020204" pitchFamily="34" charset="0"/>
              <a:buChar char="•"/>
            </a:pPr>
            <a:r>
              <a:rPr lang="en-FI" sz="1800" dirty="0"/>
              <a:t>Kasteessa pappi valelee kastettavan päähän vettä kolme kertaa ja suorittaa kasteen “Isän ja Pojan ja Pyhän Hengen nimeen”.</a:t>
            </a:r>
          </a:p>
          <a:p>
            <a:pPr marL="342900" indent="-342900">
              <a:lnSpc>
                <a:spcPct val="100000"/>
              </a:lnSpc>
              <a:buFont typeface="Arial" panose="020B0604020202020204" pitchFamily="34" charset="0"/>
              <a:buChar char="•"/>
            </a:pPr>
            <a:r>
              <a:rPr lang="en-FI" sz="1800" dirty="0"/>
              <a:t>Varsinaisen kasteen lisäksi tilaisuudessa rukoillaan ja lauletaan virsi.</a:t>
            </a:r>
          </a:p>
          <a:p>
            <a:pPr marL="342900" indent="-342900">
              <a:lnSpc>
                <a:spcPct val="100000"/>
              </a:lnSpc>
              <a:buFont typeface="Arial" panose="020B0604020202020204" pitchFamily="34" charset="0"/>
              <a:buChar char="•"/>
            </a:pPr>
            <a:r>
              <a:rPr lang="en-FI" sz="1800" dirty="0"/>
              <a:t>Useimmiten kaste saadaan lapsena ja se tapahtuu kotona.</a:t>
            </a:r>
          </a:p>
          <a:p>
            <a:pPr marL="342900" indent="-342900">
              <a:lnSpc>
                <a:spcPct val="100000"/>
              </a:lnSpc>
              <a:buFont typeface="Arial" panose="020B0604020202020204" pitchFamily="34" charset="0"/>
              <a:buChar char="•"/>
            </a:pPr>
            <a:r>
              <a:rPr lang="en-FI" sz="1800" dirty="0"/>
              <a:t>Kastettu saa myös kummit, joiden tehtävä on auttaa vanhempia lapsen kristillisessä kasvatuksessa.</a:t>
            </a:r>
          </a:p>
          <a:p>
            <a:pPr marL="342900" indent="-342900">
              <a:lnSpc>
                <a:spcPct val="100000"/>
              </a:lnSpc>
              <a:buFont typeface="Arial" panose="020B0604020202020204" pitchFamily="34" charset="0"/>
              <a:buChar char="•"/>
            </a:pPr>
            <a:r>
              <a:rPr lang="en-FI" sz="1800" dirty="0"/>
              <a:t>Lisätietoa: </a:t>
            </a:r>
            <a:r>
              <a:rPr lang="en-FI" sz="1800" dirty="0">
                <a:hlinkClick r:id="rId3"/>
              </a:rPr>
              <a:t>Pappi kertoo ristiäisistä (YouTube)</a:t>
            </a:r>
            <a:r>
              <a:rPr lang="en-FI" sz="1800" dirty="0"/>
              <a:t>. </a:t>
            </a:r>
          </a:p>
        </p:txBody>
      </p:sp>
      <p:pic>
        <p:nvPicPr>
          <p:cNvPr id="4" name="Picture 3">
            <a:extLst>
              <a:ext uri="{FF2B5EF4-FFF2-40B4-BE49-F238E27FC236}">
                <a16:creationId xmlns:a16="http://schemas.microsoft.com/office/drawing/2014/main" id="{64D4D674-0F87-25EB-A8C9-115253E09E24}"/>
              </a:ext>
            </a:extLst>
          </p:cNvPr>
          <p:cNvPicPr>
            <a:picLocks noChangeAspect="1"/>
          </p:cNvPicPr>
          <p:nvPr/>
        </p:nvPicPr>
        <p:blipFill rotWithShape="1">
          <a:blip r:embed="rId4"/>
          <a:srcRect l="9129"/>
          <a:stretch/>
        </p:blipFill>
        <p:spPr>
          <a:xfrm>
            <a:off x="6188355" y="1382307"/>
            <a:ext cx="5925908" cy="4295874"/>
          </a:xfrm>
          <a:prstGeom prst="rect">
            <a:avLst/>
          </a:prstGeom>
        </p:spPr>
      </p:pic>
      <p:sp>
        <p:nvSpPr>
          <p:cNvPr id="5" name="TextBox 4">
            <a:extLst>
              <a:ext uri="{FF2B5EF4-FFF2-40B4-BE49-F238E27FC236}">
                <a16:creationId xmlns:a16="http://schemas.microsoft.com/office/drawing/2014/main" id="{1CA443D6-F86F-516E-2E78-BEA934D43B46}"/>
              </a:ext>
            </a:extLst>
          </p:cNvPr>
          <p:cNvSpPr txBox="1"/>
          <p:nvPr/>
        </p:nvSpPr>
        <p:spPr>
          <a:xfrm>
            <a:off x="6188355" y="5692826"/>
            <a:ext cx="2934842" cy="553998"/>
          </a:xfrm>
          <a:prstGeom prst="rect">
            <a:avLst/>
          </a:prstGeom>
          <a:noFill/>
        </p:spPr>
        <p:txBody>
          <a:bodyPr wrap="none" rtlCol="0">
            <a:spAutoFit/>
          </a:bodyPr>
          <a:lstStyle/>
          <a:p>
            <a:r>
              <a:rPr lang="en-FI" sz="1600" dirty="0"/>
              <a:t>Luterilainen kaste kotona. </a:t>
            </a:r>
          </a:p>
          <a:p>
            <a:r>
              <a:rPr lang="en-FI" sz="1400" dirty="0">
                <a:hlinkClick r:id="rId5"/>
              </a:rPr>
              <a:t>Kuvalähde</a:t>
            </a:r>
            <a:r>
              <a:rPr lang="en-FI" sz="1400" dirty="0"/>
              <a:t> Wikimedia Commons. </a:t>
            </a:r>
          </a:p>
        </p:txBody>
      </p:sp>
      <p:pic>
        <p:nvPicPr>
          <p:cNvPr id="7" name="Graphic 6" descr="Anchor with solid fill">
            <a:extLst>
              <a:ext uri="{FF2B5EF4-FFF2-40B4-BE49-F238E27FC236}">
                <a16:creationId xmlns:a16="http://schemas.microsoft.com/office/drawing/2014/main" id="{E47C91E6-87CE-5B8B-C10C-407AD75129E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071" y="118376"/>
            <a:ext cx="635003" cy="635003"/>
          </a:xfrm>
          <a:prstGeom prst="rect">
            <a:avLst/>
          </a:prstGeom>
        </p:spPr>
      </p:pic>
    </p:spTree>
    <p:extLst>
      <p:ext uri="{BB962C8B-B14F-4D97-AF65-F5344CB8AC3E}">
        <p14:creationId xmlns:p14="http://schemas.microsoft.com/office/powerpoint/2010/main" val="128757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7E1EB5BF-666A-8E6C-A410-BA6BF1AD1311}"/>
              </a:ext>
            </a:extLst>
          </p:cNvPr>
          <p:cNvSpPr>
            <a:spLocks noGrp="1"/>
          </p:cNvSpPr>
          <p:nvPr>
            <p:ph type="title"/>
          </p:nvPr>
        </p:nvSpPr>
        <p:spPr>
          <a:xfrm>
            <a:off x="228600" y="353281"/>
            <a:ext cx="11734800" cy="892011"/>
          </a:xfrm>
        </p:spPr>
        <p:txBody>
          <a:bodyPr anchor="t">
            <a:normAutofit/>
          </a:bodyPr>
          <a:lstStyle/>
          <a:p>
            <a:r>
              <a:rPr lang="en-FI" dirty="0"/>
              <a:t>Rippijuhlat ja konfirmaatio luterilaisessa kirkossa</a:t>
            </a:r>
          </a:p>
        </p:txBody>
      </p:sp>
      <p:sp>
        <p:nvSpPr>
          <p:cNvPr id="10" name="Freeform: Shape 9">
            <a:extLst>
              <a:ext uri="{FF2B5EF4-FFF2-40B4-BE49-F238E27FC236}">
                <a16:creationId xmlns:a16="http://schemas.microsoft.com/office/drawing/2014/main" id="{A707F4F1-79FE-4E99-AF42-242AC08A35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64840" cy="6858001"/>
          </a:xfrm>
          <a:custGeom>
            <a:avLst/>
            <a:gdLst>
              <a:gd name="connsiteX0" fmla="*/ 0 w 888736"/>
              <a:gd name="connsiteY0" fmla="*/ 0 h 2458832"/>
              <a:gd name="connsiteX1" fmla="*/ 177394 w 888736"/>
              <a:gd name="connsiteY1" fmla="*/ 125361 h 2458832"/>
              <a:gd name="connsiteX2" fmla="*/ 881856 w 888736"/>
              <a:gd name="connsiteY2" fmla="*/ 1189003 h 2458832"/>
              <a:gd name="connsiteX3" fmla="*/ 691256 w 888736"/>
              <a:gd name="connsiteY3" fmla="*/ 1628147 h 2458832"/>
              <a:gd name="connsiteX4" fmla="*/ 118397 w 888736"/>
              <a:gd name="connsiteY4" fmla="*/ 2331723 h 2458832"/>
              <a:gd name="connsiteX5" fmla="*/ 0 w 888736"/>
              <a:gd name="connsiteY5" fmla="*/ 2458832 h 245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8736" h="2458832">
                <a:moveTo>
                  <a:pt x="0" y="0"/>
                </a:moveTo>
                <a:lnTo>
                  <a:pt x="177394" y="125361"/>
                </a:lnTo>
                <a:cubicBezTo>
                  <a:pt x="548898" y="378359"/>
                  <a:pt x="946091" y="744358"/>
                  <a:pt x="881856" y="1189003"/>
                </a:cubicBezTo>
                <a:cubicBezTo>
                  <a:pt x="858787" y="1347884"/>
                  <a:pt x="777253" y="1491554"/>
                  <a:pt x="691256" y="1628147"/>
                </a:cubicBezTo>
                <a:cubicBezTo>
                  <a:pt x="609261" y="1758448"/>
                  <a:pt x="399047" y="2022344"/>
                  <a:pt x="118397" y="2331723"/>
                </a:cubicBezTo>
                <a:lnTo>
                  <a:pt x="0" y="2458832"/>
                </a:lnTo>
                <a:close/>
              </a:path>
            </a:pathLst>
          </a:custGeom>
          <a:solidFill>
            <a:schemeClr val="accent6">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aphic 78">
            <a:extLst>
              <a:ext uri="{FF2B5EF4-FFF2-40B4-BE49-F238E27FC236}">
                <a16:creationId xmlns:a16="http://schemas.microsoft.com/office/drawing/2014/main" id="{C5035748-E666-464D-B95F-ED81463468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42299" y="1617538"/>
            <a:ext cx="972241" cy="45718"/>
            <a:chOff x="4886325" y="3371754"/>
            <a:chExt cx="2418492" cy="113728"/>
          </a:xfrm>
          <a:solidFill>
            <a:schemeClr val="accent1"/>
          </a:solidFill>
        </p:grpSpPr>
        <p:sp>
          <p:nvSpPr>
            <p:cNvPr id="13" name="Graphic 78">
              <a:extLst>
                <a:ext uri="{FF2B5EF4-FFF2-40B4-BE49-F238E27FC236}">
                  <a16:creationId xmlns:a16="http://schemas.microsoft.com/office/drawing/2014/main" id="{4D85EFE8-5037-4E99-8D29-64B5CE9D2C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 name="Graphic 78">
              <a:extLst>
                <a:ext uri="{FF2B5EF4-FFF2-40B4-BE49-F238E27FC236}">
                  <a16:creationId xmlns:a16="http://schemas.microsoft.com/office/drawing/2014/main" id="{9FD653C8-CB16-40C0-BA61-6FA0587D7A2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5" name="Graphic 78">
                <a:extLst>
                  <a:ext uri="{FF2B5EF4-FFF2-40B4-BE49-F238E27FC236}">
                    <a16:creationId xmlns:a16="http://schemas.microsoft.com/office/drawing/2014/main" id="{ABA973BF-958C-4267-A9F2-CEA64D2849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B0DAD6C4-EBF1-4DBF-928B-3F52E02440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2BD6CA6-C90E-4CC3-B99B-93CE2622E7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8E83D65E-8C50-430E-8331-F293349EF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pSp>
        <p:nvGrpSpPr>
          <p:cNvPr id="20" name="Group 19">
            <a:extLst>
              <a:ext uri="{FF2B5EF4-FFF2-40B4-BE49-F238E27FC236}">
                <a16:creationId xmlns:a16="http://schemas.microsoft.com/office/drawing/2014/main" id="{D5E51A3D-2FA6-4FB0-8E96-240CD790AF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3046134" flipH="1">
            <a:off x="862428" y="4444126"/>
            <a:ext cx="886141" cy="802496"/>
            <a:chOff x="10948005" y="3272152"/>
            <a:chExt cx="868640" cy="786648"/>
          </a:xfrm>
          <a:solidFill>
            <a:schemeClr val="accent6"/>
          </a:solidFill>
        </p:grpSpPr>
        <p:sp>
          <p:nvSpPr>
            <p:cNvPr id="21" name="Freeform: Shape 20">
              <a:extLst>
                <a:ext uri="{FF2B5EF4-FFF2-40B4-BE49-F238E27FC236}">
                  <a16:creationId xmlns:a16="http://schemas.microsoft.com/office/drawing/2014/main" id="{A9077F9C-631A-40ED-8DF2-6F7CE48C1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AB5F57A0-CC7E-443D-8694-A244B50F8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EC28A3D1-4D8C-4C0C-9C35-6A60D2262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F730EC4F-7921-4623-84EE-AD5E059F9E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6C52E193-84A5-4949-8431-6CF8BED868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9E948C20-2509-497E-8A43-AC9A26FD6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5719FF44-226D-4A47-A1C7-BB6FA4315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825CBD1C-2583-4689-9336-2E92126B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0428708" y="5094708"/>
            <a:ext cx="1446380" cy="2080204"/>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7B3AAE52-626C-CE7C-4FF4-1E1052AF58D7}"/>
              </a:ext>
            </a:extLst>
          </p:cNvPr>
          <p:cNvSpPr>
            <a:spLocks noGrp="1"/>
          </p:cNvSpPr>
          <p:nvPr>
            <p:ph idx="1"/>
          </p:nvPr>
        </p:nvSpPr>
        <p:spPr>
          <a:xfrm>
            <a:off x="-8252" y="1456383"/>
            <a:ext cx="6227258" cy="5758215"/>
          </a:xfrm>
        </p:spPr>
        <p:txBody>
          <a:bodyPr>
            <a:noAutofit/>
          </a:bodyPr>
          <a:lstStyle/>
          <a:p>
            <a:pPr marL="342900" indent="-342900">
              <a:lnSpc>
                <a:spcPct val="100000"/>
              </a:lnSpc>
              <a:buFont typeface="Arial" panose="020B0604020202020204" pitchFamily="34" charset="0"/>
              <a:buChar char="•"/>
            </a:pPr>
            <a:r>
              <a:rPr lang="en-FI" sz="1800" dirty="0"/>
              <a:t>Rippikoulu on osa kasteopetusta, eli siellä opetetaan siitä kristillisestä uskosta, johon lapsena on kastettu.</a:t>
            </a:r>
          </a:p>
          <a:p>
            <a:pPr marL="342900" indent="-342900">
              <a:lnSpc>
                <a:spcPct val="100000"/>
              </a:lnSpc>
              <a:buFont typeface="Arial" panose="020B0604020202020204" pitchFamily="34" charset="0"/>
              <a:buChar char="•"/>
            </a:pPr>
            <a:r>
              <a:rPr lang="en-FI" sz="1800" dirty="0"/>
              <a:t>Yleensä noin 15-vuotiaana.</a:t>
            </a:r>
          </a:p>
          <a:p>
            <a:pPr marL="342900" indent="-342900">
              <a:lnSpc>
                <a:spcPct val="100000"/>
              </a:lnSpc>
              <a:buFont typeface="Arial" panose="020B0604020202020204" pitchFamily="34" charset="0"/>
              <a:buChar char="•"/>
            </a:pPr>
            <a:r>
              <a:rPr lang="en-FI" sz="1800" b="1" dirty="0"/>
              <a:t>Rippikoulun päätteeksi nuoret tunnustavat konfirmaatiossa sen uskon, johon heidät on kastettu ja jonka mukaan he tahtovat elää.</a:t>
            </a:r>
          </a:p>
          <a:p>
            <a:pPr marL="342900" indent="-342900">
              <a:lnSpc>
                <a:spcPct val="100000"/>
              </a:lnSpc>
              <a:buFont typeface="Arial" panose="020B0604020202020204" pitchFamily="34" charset="0"/>
              <a:buChar char="•"/>
            </a:pPr>
            <a:r>
              <a:rPr lang="en-FI" sz="1800" dirty="0"/>
              <a:t>Konfirmaatiossa pappi ja kummit siunaavat nuoren laittamalla kädet hänen päänsä päälle.</a:t>
            </a:r>
          </a:p>
          <a:p>
            <a:pPr marL="342900" indent="-342900">
              <a:lnSpc>
                <a:spcPct val="100000"/>
              </a:lnSpc>
              <a:buFont typeface="Arial" panose="020B0604020202020204" pitchFamily="34" charset="0"/>
              <a:buChar char="•"/>
            </a:pPr>
            <a:r>
              <a:rPr lang="en-FI" sz="1800" dirty="0"/>
              <a:t>Konfirmaatiomessun jälkeen vietetään yleensä perhepiirissä rippijuhlat.</a:t>
            </a:r>
          </a:p>
          <a:p>
            <a:pPr marL="342900" indent="-342900">
              <a:lnSpc>
                <a:spcPct val="100000"/>
              </a:lnSpc>
              <a:buFont typeface="Arial" panose="020B0604020202020204" pitchFamily="34" charset="0"/>
              <a:buChar char="•"/>
            </a:pPr>
            <a:r>
              <a:rPr lang="en-FI" sz="1800" dirty="0"/>
              <a:t>Konfirmaation jälkeen saa mm. oikeuden toimia kummina ja osallistua ehtoolliselle itsenäisesti. </a:t>
            </a:r>
          </a:p>
          <a:p>
            <a:pPr marL="342900" indent="-342900">
              <a:lnSpc>
                <a:spcPct val="100000"/>
              </a:lnSpc>
              <a:buFont typeface="Arial" panose="020B0604020202020204" pitchFamily="34" charset="0"/>
              <a:buChar char="•"/>
            </a:pPr>
            <a:r>
              <a:rPr lang="en-FI" sz="1800" dirty="0">
                <a:hlinkClick r:id="rId3"/>
              </a:rPr>
              <a:t>Video rippileiriltä ja konfirmaatiosta (YouTube)</a:t>
            </a:r>
            <a:r>
              <a:rPr lang="en-FI" sz="1800" dirty="0"/>
              <a:t>. </a:t>
            </a:r>
          </a:p>
        </p:txBody>
      </p:sp>
      <p:pic>
        <p:nvPicPr>
          <p:cNvPr id="5" name="Picture 4">
            <a:extLst>
              <a:ext uri="{FF2B5EF4-FFF2-40B4-BE49-F238E27FC236}">
                <a16:creationId xmlns:a16="http://schemas.microsoft.com/office/drawing/2014/main" id="{3062B04B-0589-11AE-8098-29137B6F8D4C}"/>
              </a:ext>
            </a:extLst>
          </p:cNvPr>
          <p:cNvPicPr>
            <a:picLocks noChangeAspect="1"/>
          </p:cNvPicPr>
          <p:nvPr/>
        </p:nvPicPr>
        <p:blipFill>
          <a:blip r:embed="rId4"/>
          <a:stretch>
            <a:fillRect/>
          </a:stretch>
        </p:blipFill>
        <p:spPr>
          <a:xfrm>
            <a:off x="6230973" y="1011423"/>
            <a:ext cx="5779212" cy="5286494"/>
          </a:xfrm>
          <a:prstGeom prst="rect">
            <a:avLst/>
          </a:prstGeom>
        </p:spPr>
      </p:pic>
      <p:sp>
        <p:nvSpPr>
          <p:cNvPr id="7" name="TextBox 6">
            <a:extLst>
              <a:ext uri="{FF2B5EF4-FFF2-40B4-BE49-F238E27FC236}">
                <a16:creationId xmlns:a16="http://schemas.microsoft.com/office/drawing/2014/main" id="{155B1753-0964-41B7-E6D9-2E0D69B0CA68}"/>
              </a:ext>
            </a:extLst>
          </p:cNvPr>
          <p:cNvSpPr txBox="1"/>
          <p:nvPr/>
        </p:nvSpPr>
        <p:spPr>
          <a:xfrm>
            <a:off x="6227257" y="6297917"/>
            <a:ext cx="5778908" cy="307777"/>
          </a:xfrm>
          <a:prstGeom prst="rect">
            <a:avLst/>
          </a:prstGeom>
          <a:noFill/>
        </p:spPr>
        <p:txBody>
          <a:bodyPr wrap="square" rtlCol="0">
            <a:spAutoFit/>
          </a:bodyPr>
          <a:lstStyle/>
          <a:p>
            <a:r>
              <a:rPr lang="en-FI" sz="1400" dirty="0"/>
              <a:t>Konfirmaatio Kuortaneen kirkossa.</a:t>
            </a:r>
          </a:p>
        </p:txBody>
      </p:sp>
    </p:spTree>
    <p:extLst>
      <p:ext uri="{BB962C8B-B14F-4D97-AF65-F5344CB8AC3E}">
        <p14:creationId xmlns:p14="http://schemas.microsoft.com/office/powerpoint/2010/main" val="13869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AD2C7CCD-8481-CCC7-EAD5-9C36669DA31E}"/>
              </a:ext>
            </a:extLst>
          </p:cNvPr>
          <p:cNvSpPr>
            <a:spLocks noGrp="1"/>
          </p:cNvSpPr>
          <p:nvPr>
            <p:ph type="title"/>
          </p:nvPr>
        </p:nvSpPr>
        <p:spPr>
          <a:xfrm>
            <a:off x="-1" y="154264"/>
            <a:ext cx="12191999" cy="577920"/>
          </a:xfrm>
        </p:spPr>
        <p:txBody>
          <a:bodyPr anchor="t">
            <a:normAutofit fontScale="90000"/>
          </a:bodyPr>
          <a:lstStyle/>
          <a:p>
            <a:pPr algn="ctr"/>
            <a:r>
              <a:rPr lang="en-FI" dirty="0"/>
              <a:t>Luterilaiset häät </a:t>
            </a:r>
          </a:p>
        </p:txBody>
      </p:sp>
      <p:grpSp>
        <p:nvGrpSpPr>
          <p:cNvPr id="10"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1"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2"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3"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F4AC6A2D-8316-7A24-4850-9F93E6CA7F54}"/>
              </a:ext>
            </a:extLst>
          </p:cNvPr>
          <p:cNvSpPr>
            <a:spLocks noGrp="1"/>
          </p:cNvSpPr>
          <p:nvPr>
            <p:ph idx="1"/>
          </p:nvPr>
        </p:nvSpPr>
        <p:spPr>
          <a:xfrm>
            <a:off x="6444040" y="833179"/>
            <a:ext cx="5655872" cy="5925032"/>
          </a:xfrm>
        </p:spPr>
        <p:txBody>
          <a:bodyPr>
            <a:noAutofit/>
          </a:bodyPr>
          <a:lstStyle/>
          <a:p>
            <a:pPr marL="342900" indent="-342900">
              <a:lnSpc>
                <a:spcPct val="100000"/>
              </a:lnSpc>
              <a:buFont typeface="Arial" panose="020B0604020202020204" pitchFamily="34" charset="0"/>
              <a:buChar char="•"/>
            </a:pPr>
            <a:r>
              <a:rPr lang="en-FI" b="1" dirty="0"/>
              <a:t>Avioliittoon vihittäessä aviopari ilmaisee julkisen sitoutumisen toisiinsa.</a:t>
            </a:r>
          </a:p>
          <a:p>
            <a:pPr marL="342900" indent="-342900">
              <a:lnSpc>
                <a:spcPct val="100000"/>
              </a:lnSpc>
              <a:buFont typeface="Arial" panose="020B0604020202020204" pitchFamily="34" charset="0"/>
              <a:buChar char="•"/>
            </a:pPr>
            <a:r>
              <a:rPr lang="en-FI" b="1" dirty="0"/>
              <a:t>Vihkimisessä avioliitolle pyydetään siunausta ja vihkitilaisuudessa rukoillaan avioparin puolesta.</a:t>
            </a:r>
          </a:p>
          <a:p>
            <a:pPr marL="342900" indent="-342900">
              <a:lnSpc>
                <a:spcPct val="100000"/>
              </a:lnSpc>
              <a:buFont typeface="Arial" panose="020B0604020202020204" pitchFamily="34" charset="0"/>
              <a:buChar char="•"/>
            </a:pPr>
            <a:r>
              <a:rPr lang="en-FI" dirty="0"/>
              <a:t>Osapuolten on oltava rippikoulun käyneitä kirkon jäseniä tai ainakin toisen puolisoista, mikäli toinen kuuluu muuhun kristilliseen kirkkoon.</a:t>
            </a:r>
          </a:p>
          <a:p>
            <a:pPr marL="342900" indent="-342900">
              <a:lnSpc>
                <a:spcPct val="100000"/>
              </a:lnSpc>
              <a:buFont typeface="Arial" panose="020B0604020202020204" pitchFamily="34" charset="0"/>
              <a:buChar char="•"/>
            </a:pPr>
            <a:r>
              <a:rPr lang="en-FI" dirty="0"/>
              <a:t>Usein vihkiminen kirkossa, mutta se voidaan toimittaa myös muualla (esim. luonnossa).</a:t>
            </a:r>
          </a:p>
          <a:p>
            <a:pPr marL="342900" indent="-342900">
              <a:lnSpc>
                <a:spcPct val="100000"/>
              </a:lnSpc>
              <a:buFont typeface="Arial" panose="020B0604020202020204" pitchFamily="34" charset="0"/>
              <a:buChar char="•"/>
            </a:pPr>
            <a:r>
              <a:rPr lang="en-FI" dirty="0"/>
              <a:t>Vihkimisen jälkeen on tavanomaisesti hääjuhla, johon kutsutaan sukulaisia ja ystäviä.</a:t>
            </a:r>
          </a:p>
          <a:p>
            <a:pPr marL="342900" indent="-342900">
              <a:lnSpc>
                <a:spcPct val="100000"/>
              </a:lnSpc>
              <a:buFont typeface="Arial" panose="020B0604020202020204" pitchFamily="34" charset="0"/>
              <a:buChar char="•"/>
            </a:pPr>
            <a:r>
              <a:rPr lang="en-FI" dirty="0">
                <a:hlinkClick r:id="rId3"/>
              </a:rPr>
              <a:t>Video luterilaisesta vihkimisestä (YouTube)</a:t>
            </a:r>
            <a:r>
              <a:rPr lang="en-FI" dirty="0"/>
              <a:t>.</a:t>
            </a:r>
            <a:endParaRPr lang="en-FI" sz="1800" dirty="0"/>
          </a:p>
        </p:txBody>
      </p:sp>
      <p:sp>
        <p:nvSpPr>
          <p:cNvPr id="18" name="Freeform: Shape 17">
            <a:extLst>
              <a:ext uri="{FF2B5EF4-FFF2-40B4-BE49-F238E27FC236}">
                <a16:creationId xmlns:a16="http://schemas.microsoft.com/office/drawing/2014/main" id="{808D4A0C-A317-468C-ABC7-9713599D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100515"/>
            <a:ext cx="5486401" cy="175748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66D15788-48EC-465C-BB15-0E2B97EE0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364" y="4799663"/>
            <a:ext cx="886141" cy="802496"/>
            <a:chOff x="10948005" y="3272152"/>
            <a:chExt cx="868640" cy="786648"/>
          </a:xfrm>
          <a:solidFill>
            <a:schemeClr val="accent1"/>
          </a:solidFill>
        </p:grpSpPr>
        <p:sp>
          <p:nvSpPr>
            <p:cNvPr id="21" name="Freeform: Shape 20">
              <a:extLst>
                <a:ext uri="{FF2B5EF4-FFF2-40B4-BE49-F238E27FC236}">
                  <a16:creationId xmlns:a16="http://schemas.microsoft.com/office/drawing/2014/main" id="{25CD05F5-33B9-4797-9B70-3606E7518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77568428-5E56-452D-92CF-4FEBA58E0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ADF9CDED-1081-4C5D-B9D8-E4FFA1F2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3CC9677D-E092-475D-8E7E-C43C89DDA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AC9D903-294F-42DE-B314-62EA405CB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BC6A8352-AF17-4A33-BC11-6D8E09184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427F3A2-6126-4803-9D2F-46C1F5F2B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E294C7C6-D340-C31A-A18C-3D90819819DE}"/>
              </a:ext>
            </a:extLst>
          </p:cNvPr>
          <p:cNvPicPr>
            <a:picLocks noChangeAspect="1"/>
          </p:cNvPicPr>
          <p:nvPr/>
        </p:nvPicPr>
        <p:blipFill>
          <a:blip r:embed="rId4"/>
          <a:stretch>
            <a:fillRect/>
          </a:stretch>
        </p:blipFill>
        <p:spPr>
          <a:xfrm>
            <a:off x="651115" y="776109"/>
            <a:ext cx="5401222" cy="5190237"/>
          </a:xfrm>
          <a:prstGeom prst="rect">
            <a:avLst/>
          </a:prstGeom>
        </p:spPr>
      </p:pic>
      <p:sp>
        <p:nvSpPr>
          <p:cNvPr id="5" name="TextBox 4">
            <a:extLst>
              <a:ext uri="{FF2B5EF4-FFF2-40B4-BE49-F238E27FC236}">
                <a16:creationId xmlns:a16="http://schemas.microsoft.com/office/drawing/2014/main" id="{BC3E0EAF-63CA-7DB3-4628-27D7040F676D}"/>
              </a:ext>
            </a:extLst>
          </p:cNvPr>
          <p:cNvSpPr txBox="1"/>
          <p:nvPr/>
        </p:nvSpPr>
        <p:spPr>
          <a:xfrm>
            <a:off x="651115" y="6030582"/>
            <a:ext cx="5444886" cy="492443"/>
          </a:xfrm>
          <a:prstGeom prst="rect">
            <a:avLst/>
          </a:prstGeom>
          <a:noFill/>
        </p:spPr>
        <p:txBody>
          <a:bodyPr wrap="square" rtlCol="0">
            <a:spAutoFit/>
          </a:bodyPr>
          <a:lstStyle/>
          <a:p>
            <a:r>
              <a:rPr lang="en-FI" sz="1400" dirty="0"/>
              <a:t>Vihkiminen Kiuruveden kirkossa.</a:t>
            </a:r>
          </a:p>
          <a:p>
            <a:r>
              <a:rPr lang="en-FI" sz="1200" dirty="0">
                <a:hlinkClick r:id="rId5"/>
              </a:rPr>
              <a:t>Kuvalähde</a:t>
            </a:r>
            <a:r>
              <a:rPr lang="en-FI" sz="1200" dirty="0"/>
              <a:t> Wikimedia Commons. </a:t>
            </a:r>
            <a:endParaRPr lang="en-GB" sz="1200" dirty="0"/>
          </a:p>
        </p:txBody>
      </p:sp>
      <p:pic>
        <p:nvPicPr>
          <p:cNvPr id="7" name="Graphic 6" descr="Ring outline">
            <a:extLst>
              <a:ext uri="{FF2B5EF4-FFF2-40B4-BE49-F238E27FC236}">
                <a16:creationId xmlns:a16="http://schemas.microsoft.com/office/drawing/2014/main" id="{22EB95D0-325D-0B5A-91CE-D8A5A9CE16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23384" y="9271"/>
            <a:ext cx="914400" cy="914400"/>
          </a:xfrm>
          <a:prstGeom prst="rect">
            <a:avLst/>
          </a:prstGeom>
        </p:spPr>
      </p:pic>
    </p:spTree>
    <p:extLst>
      <p:ext uri="{BB962C8B-B14F-4D97-AF65-F5344CB8AC3E}">
        <p14:creationId xmlns:p14="http://schemas.microsoft.com/office/powerpoint/2010/main" val="409998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FF17BF2-8180-B4DF-4B9E-8F32FD5A6A01}"/>
              </a:ext>
            </a:extLst>
          </p:cNvPr>
          <p:cNvSpPr>
            <a:spLocks noGrp="1"/>
          </p:cNvSpPr>
          <p:nvPr>
            <p:ph type="title"/>
          </p:nvPr>
        </p:nvSpPr>
        <p:spPr>
          <a:xfrm>
            <a:off x="188612" y="208589"/>
            <a:ext cx="5721829" cy="1484033"/>
          </a:xfrm>
        </p:spPr>
        <p:txBody>
          <a:bodyPr anchor="t">
            <a:normAutofit/>
          </a:bodyPr>
          <a:lstStyle/>
          <a:p>
            <a:r>
              <a:rPr lang="en-FI" dirty="0"/>
              <a:t>Luterilaiset hautajaiset</a:t>
            </a:r>
          </a:p>
        </p:txBody>
      </p:sp>
      <p:grpSp>
        <p:nvGrpSpPr>
          <p:cNvPr id="10" name="Graphic 78">
            <a:extLst>
              <a:ext uri="{FF2B5EF4-FFF2-40B4-BE49-F238E27FC236}">
                <a16:creationId xmlns:a16="http://schemas.microsoft.com/office/drawing/2014/main" id="{2EDC2578-BDB0-4118-975D-CFCE02823D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63724" y="776109"/>
            <a:ext cx="972241" cy="45718"/>
            <a:chOff x="4886325" y="3371754"/>
            <a:chExt cx="2418492" cy="113728"/>
          </a:xfrm>
          <a:solidFill>
            <a:schemeClr val="accent1"/>
          </a:solidFill>
        </p:grpSpPr>
        <p:sp>
          <p:nvSpPr>
            <p:cNvPr id="11" name="Graphic 78">
              <a:extLst>
                <a:ext uri="{FF2B5EF4-FFF2-40B4-BE49-F238E27FC236}">
                  <a16:creationId xmlns:a16="http://schemas.microsoft.com/office/drawing/2014/main" id="{FB6536F0-4A9C-46C9-96E9-22CBB33E6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2" name="Graphic 78">
              <a:extLst>
                <a:ext uri="{FF2B5EF4-FFF2-40B4-BE49-F238E27FC236}">
                  <a16:creationId xmlns:a16="http://schemas.microsoft.com/office/drawing/2014/main" id="{DFD6A33A-F889-42D7-ADC2-DD9B88DF060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3" name="Graphic 78">
                <a:extLst>
                  <a:ext uri="{FF2B5EF4-FFF2-40B4-BE49-F238E27FC236}">
                    <a16:creationId xmlns:a16="http://schemas.microsoft.com/office/drawing/2014/main" id="{C375AFD7-9E86-4D19-B86E-C936D33B0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4102C78E-31A2-4DB3-8790-415EB0B48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5" name="Graphic 78">
                <a:extLst>
                  <a:ext uri="{FF2B5EF4-FFF2-40B4-BE49-F238E27FC236}">
                    <a16:creationId xmlns:a16="http://schemas.microsoft.com/office/drawing/2014/main" id="{4F3E144D-8167-438A-B67F-50F5D9C0C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6" name="Graphic 78">
                <a:extLst>
                  <a:ext uri="{FF2B5EF4-FFF2-40B4-BE49-F238E27FC236}">
                    <a16:creationId xmlns:a16="http://schemas.microsoft.com/office/drawing/2014/main" id="{4BE2135F-02C1-449F-B195-232E9AFDD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Content Placeholder 2">
            <a:extLst>
              <a:ext uri="{FF2B5EF4-FFF2-40B4-BE49-F238E27FC236}">
                <a16:creationId xmlns:a16="http://schemas.microsoft.com/office/drawing/2014/main" id="{85C97BA5-339C-6A57-C40A-F1EEBE8985FF}"/>
              </a:ext>
            </a:extLst>
          </p:cNvPr>
          <p:cNvSpPr>
            <a:spLocks noGrp="1"/>
          </p:cNvSpPr>
          <p:nvPr>
            <p:ph idx="1"/>
          </p:nvPr>
        </p:nvSpPr>
        <p:spPr>
          <a:xfrm>
            <a:off x="6444040" y="1114690"/>
            <a:ext cx="5695639" cy="5500993"/>
          </a:xfrm>
        </p:spPr>
        <p:txBody>
          <a:bodyPr>
            <a:normAutofit/>
          </a:bodyPr>
          <a:lstStyle/>
          <a:p>
            <a:pPr marL="342900" indent="-342900">
              <a:lnSpc>
                <a:spcPct val="100000"/>
              </a:lnSpc>
              <a:buFont typeface="Arial" panose="020B0604020202020204" pitchFamily="34" charset="0"/>
              <a:buChar char="•"/>
            </a:pPr>
            <a:r>
              <a:rPr lang="en-FI" b="1" dirty="0"/>
              <a:t>Luterilaisissa hautajaisissa vainajan omaiset ja muut läheiset surevat yhdessä.</a:t>
            </a:r>
          </a:p>
          <a:p>
            <a:pPr marL="342900" indent="-342900">
              <a:lnSpc>
                <a:spcPct val="100000"/>
              </a:lnSpc>
              <a:buFont typeface="Arial" panose="020B0604020202020204" pitchFamily="34" charset="0"/>
              <a:buChar char="•"/>
            </a:pPr>
            <a:r>
              <a:rPr lang="en-FI" dirty="0"/>
              <a:t>Toivo kristillisestä ylösnousemuksesta lohduttaa, sillä jonain päivänä jälleennäkeminen on mahdollista. </a:t>
            </a:r>
          </a:p>
          <a:p>
            <a:pPr marL="342900" indent="-342900">
              <a:lnSpc>
                <a:spcPct val="100000"/>
              </a:lnSpc>
              <a:buFont typeface="Arial" panose="020B0604020202020204" pitchFamily="34" charset="0"/>
              <a:buChar char="•"/>
            </a:pPr>
            <a:r>
              <a:rPr lang="en-FI" b="1" dirty="0"/>
              <a:t>Rukouksilla pyydetään apua omaisten suruun ja jaksamiseen.</a:t>
            </a:r>
          </a:p>
          <a:p>
            <a:pPr marL="342900" indent="-342900">
              <a:lnSpc>
                <a:spcPct val="100000"/>
              </a:lnSpc>
              <a:buFont typeface="Arial" panose="020B0604020202020204" pitchFamily="34" charset="0"/>
              <a:buChar char="•"/>
            </a:pPr>
            <a:r>
              <a:rPr lang="en-FI" dirty="0"/>
              <a:t>Vainaja voidaan haudata arkussa tai tuhkattuna uurnassa.</a:t>
            </a:r>
          </a:p>
          <a:p>
            <a:pPr marL="342900" indent="-342900">
              <a:lnSpc>
                <a:spcPct val="100000"/>
              </a:lnSpc>
              <a:buFont typeface="Arial" panose="020B0604020202020204" pitchFamily="34" charset="0"/>
              <a:buChar char="•"/>
            </a:pPr>
            <a:r>
              <a:rPr lang="en-FI" dirty="0"/>
              <a:t>Hautaan siunaamisen jälkeen on yleensä muistotilaisuus, jossa useimmiten luetaan adressit ja muistellaan vainajan elämää. </a:t>
            </a:r>
          </a:p>
          <a:p>
            <a:pPr marL="342900" indent="-342900">
              <a:lnSpc>
                <a:spcPct val="100000"/>
              </a:lnSpc>
              <a:buFont typeface="Arial" panose="020B0604020202020204" pitchFamily="34" charset="0"/>
              <a:buChar char="•"/>
            </a:pPr>
            <a:r>
              <a:rPr lang="en-FI" dirty="0">
                <a:hlinkClick r:id="rId3"/>
              </a:rPr>
              <a:t>Pappi kertoo hautajaisista (YouTube)</a:t>
            </a:r>
            <a:r>
              <a:rPr lang="en-FI" dirty="0"/>
              <a:t>.</a:t>
            </a:r>
            <a:endParaRPr lang="en-FI" sz="1100" dirty="0"/>
          </a:p>
        </p:txBody>
      </p:sp>
      <p:sp>
        <p:nvSpPr>
          <p:cNvPr id="18" name="Freeform: Shape 17">
            <a:extLst>
              <a:ext uri="{FF2B5EF4-FFF2-40B4-BE49-F238E27FC236}">
                <a16:creationId xmlns:a16="http://schemas.microsoft.com/office/drawing/2014/main" id="{808D4A0C-A317-468C-ABC7-9713599D8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5100515"/>
            <a:ext cx="5486401" cy="1757485"/>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66D15788-48EC-465C-BB15-0E2B97EE0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75364" y="4799663"/>
            <a:ext cx="886141" cy="802496"/>
            <a:chOff x="10948005" y="3272152"/>
            <a:chExt cx="868640" cy="786648"/>
          </a:xfrm>
          <a:solidFill>
            <a:schemeClr val="accent1"/>
          </a:solidFill>
        </p:grpSpPr>
        <p:sp>
          <p:nvSpPr>
            <p:cNvPr id="21" name="Freeform: Shape 20">
              <a:extLst>
                <a:ext uri="{FF2B5EF4-FFF2-40B4-BE49-F238E27FC236}">
                  <a16:creationId xmlns:a16="http://schemas.microsoft.com/office/drawing/2014/main" id="{25CD05F5-33B9-4797-9B70-3606E7518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77568428-5E56-452D-92CF-4FEBA58E08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ADF9CDED-1081-4C5D-B9D8-E4FFA1F2A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3CC9677D-E092-475D-8E7E-C43C89DDA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AC9D903-294F-42DE-B314-62EA405CB2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BC6A8352-AF17-4A33-BC11-6D8E09184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3427F3A2-6126-4803-9D2F-46C1F5F2BB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9683F11-BF9C-D045-2870-08FD0223B1E8}"/>
              </a:ext>
            </a:extLst>
          </p:cNvPr>
          <p:cNvPicPr>
            <a:picLocks noChangeAspect="1"/>
          </p:cNvPicPr>
          <p:nvPr/>
        </p:nvPicPr>
        <p:blipFill>
          <a:blip r:embed="rId4"/>
          <a:stretch>
            <a:fillRect/>
          </a:stretch>
        </p:blipFill>
        <p:spPr>
          <a:xfrm>
            <a:off x="9929" y="950605"/>
            <a:ext cx="5811439" cy="4920534"/>
          </a:xfrm>
          <a:prstGeom prst="rect">
            <a:avLst/>
          </a:prstGeom>
        </p:spPr>
      </p:pic>
      <p:sp>
        <p:nvSpPr>
          <p:cNvPr id="5" name="TextBox 4">
            <a:extLst>
              <a:ext uri="{FF2B5EF4-FFF2-40B4-BE49-F238E27FC236}">
                <a16:creationId xmlns:a16="http://schemas.microsoft.com/office/drawing/2014/main" id="{68A63983-095E-84CC-2EA5-37496222AE3E}"/>
              </a:ext>
            </a:extLst>
          </p:cNvPr>
          <p:cNvSpPr txBox="1"/>
          <p:nvPr/>
        </p:nvSpPr>
        <p:spPr>
          <a:xfrm>
            <a:off x="-2" y="5928165"/>
            <a:ext cx="5632756" cy="553998"/>
          </a:xfrm>
          <a:prstGeom prst="rect">
            <a:avLst/>
          </a:prstGeom>
          <a:noFill/>
        </p:spPr>
        <p:txBody>
          <a:bodyPr wrap="square" rtlCol="0">
            <a:spAutoFit/>
          </a:bodyPr>
          <a:lstStyle/>
          <a:p>
            <a:r>
              <a:rPr lang="en-FI" sz="1600" dirty="0"/>
              <a:t>Arkku valmiina luterilaisia hautajaisia varten Ruotsissa. </a:t>
            </a:r>
          </a:p>
          <a:p>
            <a:r>
              <a:rPr lang="en-FI" sz="1400" dirty="0">
                <a:hlinkClick r:id="rId5"/>
              </a:rPr>
              <a:t>Kuvalähde</a:t>
            </a:r>
            <a:r>
              <a:rPr lang="en-FI" sz="1400" dirty="0"/>
              <a:t> Wikimedia Commons.</a:t>
            </a:r>
          </a:p>
        </p:txBody>
      </p:sp>
    </p:spTree>
    <p:extLst>
      <p:ext uri="{BB962C8B-B14F-4D97-AF65-F5344CB8AC3E}">
        <p14:creationId xmlns:p14="http://schemas.microsoft.com/office/powerpoint/2010/main" val="10636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DBCC3-221E-C8AC-4158-93065AE9889A}"/>
              </a:ext>
            </a:extLst>
          </p:cNvPr>
          <p:cNvSpPr>
            <a:spLocks noGrp="1"/>
          </p:cNvSpPr>
          <p:nvPr>
            <p:ph type="title"/>
          </p:nvPr>
        </p:nvSpPr>
        <p:spPr>
          <a:xfrm>
            <a:off x="1" y="-43240"/>
            <a:ext cx="12191999" cy="906126"/>
          </a:xfrm>
        </p:spPr>
        <p:txBody>
          <a:bodyPr/>
          <a:lstStyle/>
          <a:p>
            <a:pPr algn="ctr"/>
            <a:r>
              <a:rPr lang="en-FI" dirty="0"/>
              <a:t>Kaste katolisessa kirkossa</a:t>
            </a:r>
          </a:p>
        </p:txBody>
      </p:sp>
      <p:sp>
        <p:nvSpPr>
          <p:cNvPr id="3" name="Content Placeholder 2">
            <a:extLst>
              <a:ext uri="{FF2B5EF4-FFF2-40B4-BE49-F238E27FC236}">
                <a16:creationId xmlns:a16="http://schemas.microsoft.com/office/drawing/2014/main" id="{76F5DBCF-11FD-A400-A59E-71DACD24ED43}"/>
              </a:ext>
            </a:extLst>
          </p:cNvPr>
          <p:cNvSpPr>
            <a:spLocks noGrp="1"/>
          </p:cNvSpPr>
          <p:nvPr>
            <p:ph idx="1"/>
          </p:nvPr>
        </p:nvSpPr>
        <p:spPr>
          <a:xfrm>
            <a:off x="5563673" y="1064617"/>
            <a:ext cx="6628327" cy="5787339"/>
          </a:xfrm>
        </p:spPr>
        <p:txBody>
          <a:bodyPr>
            <a:normAutofit/>
          </a:bodyPr>
          <a:lstStyle/>
          <a:p>
            <a:pPr marL="342900" indent="-342900">
              <a:buFont typeface="Arial" panose="020B0604020202020204" pitchFamily="34" charset="0"/>
              <a:buChar char="•"/>
            </a:pPr>
            <a:r>
              <a:rPr lang="en-FI" b="1" dirty="0"/>
              <a:t>Kasteessa ihminen syntyy uuteen elämään ja hänet liitetään kirkon eli Jumalan perheen jäseneksi. Kasteen voi saada vain kerran.</a:t>
            </a:r>
          </a:p>
          <a:p>
            <a:pPr marL="342900" indent="-342900">
              <a:buFont typeface="Arial" panose="020B0604020202020204" pitchFamily="34" charset="0"/>
              <a:buChar char="•"/>
            </a:pPr>
            <a:r>
              <a:rPr lang="en-FI" b="1" dirty="0"/>
              <a:t>Kasteessa ihminen saa kaikki syntinsä anteeksi.</a:t>
            </a:r>
          </a:p>
          <a:p>
            <a:pPr marL="342900" indent="-342900">
              <a:buFont typeface="Arial" panose="020B0604020202020204" pitchFamily="34" charset="0"/>
              <a:buChar char="•"/>
            </a:pPr>
            <a:r>
              <a:rPr lang="en-FI" dirty="0"/>
              <a:t>Yleensä pappi valelee kastettavan päähän kolmesti vettä, mutta myös upotuskaste on mahdollinen.</a:t>
            </a:r>
          </a:p>
          <a:p>
            <a:pPr marL="342900" indent="-342900">
              <a:buFont typeface="Arial" panose="020B0604020202020204" pitchFamily="34" charset="0"/>
              <a:buChar char="•"/>
            </a:pPr>
            <a:r>
              <a:rPr lang="en-FI" dirty="0"/>
              <a:t>Kasteessa ei anneta nimeä, vaan vanhemmat ovat antaneet nimen jo etukäteen. </a:t>
            </a:r>
          </a:p>
          <a:p>
            <a:pPr marL="342900" indent="-342900">
              <a:buFont typeface="Arial" panose="020B0604020202020204" pitchFamily="34" charset="0"/>
              <a:buChar char="•"/>
            </a:pPr>
            <a:r>
              <a:rPr lang="en-FI" dirty="0"/>
              <a:t>Kastettavalla tulee olla vähintään yksi kummi, joka on 16 vuotta täyttänyt vahvistuksen saanut katolilainen.</a:t>
            </a:r>
          </a:p>
          <a:p>
            <a:pPr marL="342900" indent="-342900">
              <a:buFont typeface="Arial" panose="020B0604020202020204" pitchFamily="34" charset="0"/>
              <a:buChar char="•"/>
            </a:pPr>
            <a:r>
              <a:rPr lang="en-FI" dirty="0"/>
              <a:t>Kaste vietetään tavallisesti kirkossa, usein messun yhteydessä.</a:t>
            </a:r>
          </a:p>
          <a:p>
            <a:pPr marL="342900" indent="-342900">
              <a:buFont typeface="Arial" panose="020B0604020202020204" pitchFamily="34" charset="0"/>
              <a:buChar char="•"/>
            </a:pPr>
            <a:r>
              <a:rPr lang="en-FI" dirty="0">
                <a:hlinkClick r:id="rId3"/>
              </a:rPr>
              <a:t>Katolinen pappi kertoo kasteesta (YouTube)</a:t>
            </a:r>
            <a:r>
              <a:rPr lang="en-FI" dirty="0"/>
              <a:t>.</a:t>
            </a:r>
          </a:p>
        </p:txBody>
      </p:sp>
      <p:pic>
        <p:nvPicPr>
          <p:cNvPr id="5" name="Picture 4" descr="A picture containing person, standing, crowd&#10;&#10;Description automatically generated">
            <a:extLst>
              <a:ext uri="{FF2B5EF4-FFF2-40B4-BE49-F238E27FC236}">
                <a16:creationId xmlns:a16="http://schemas.microsoft.com/office/drawing/2014/main" id="{3331AC41-ECCC-2966-333B-750D9046B357}"/>
              </a:ext>
            </a:extLst>
          </p:cNvPr>
          <p:cNvPicPr>
            <a:picLocks noChangeAspect="1"/>
          </p:cNvPicPr>
          <p:nvPr/>
        </p:nvPicPr>
        <p:blipFill rotWithShape="1">
          <a:blip r:embed="rId4"/>
          <a:srcRect l="10821" r="7171"/>
          <a:stretch/>
        </p:blipFill>
        <p:spPr>
          <a:xfrm>
            <a:off x="0" y="1178971"/>
            <a:ext cx="5563673" cy="5088210"/>
          </a:xfrm>
          <a:prstGeom prst="rect">
            <a:avLst/>
          </a:prstGeom>
        </p:spPr>
      </p:pic>
      <p:sp>
        <p:nvSpPr>
          <p:cNvPr id="6" name="TextBox 5">
            <a:extLst>
              <a:ext uri="{FF2B5EF4-FFF2-40B4-BE49-F238E27FC236}">
                <a16:creationId xmlns:a16="http://schemas.microsoft.com/office/drawing/2014/main" id="{F7FA656B-6DD5-15C9-9AAD-51B320F86CD8}"/>
              </a:ext>
            </a:extLst>
          </p:cNvPr>
          <p:cNvSpPr txBox="1"/>
          <p:nvPr/>
        </p:nvSpPr>
        <p:spPr>
          <a:xfrm>
            <a:off x="0" y="6267181"/>
            <a:ext cx="5563673" cy="584775"/>
          </a:xfrm>
          <a:prstGeom prst="rect">
            <a:avLst/>
          </a:prstGeom>
          <a:noFill/>
        </p:spPr>
        <p:txBody>
          <a:bodyPr wrap="square" rtlCol="0">
            <a:spAutoFit/>
          </a:bodyPr>
          <a:lstStyle/>
          <a:p>
            <a:r>
              <a:rPr lang="en-FI" sz="1600" dirty="0"/>
              <a:t>Katolinen kaste Järvenpään evankelis-luterilaisen seurakunnan Elävän veden kappelista.</a:t>
            </a:r>
          </a:p>
        </p:txBody>
      </p:sp>
      <p:pic>
        <p:nvPicPr>
          <p:cNvPr id="8" name="Graphic 7" descr="Anchor outline">
            <a:extLst>
              <a:ext uri="{FF2B5EF4-FFF2-40B4-BE49-F238E27FC236}">
                <a16:creationId xmlns:a16="http://schemas.microsoft.com/office/drawing/2014/main" id="{70A83844-CEFF-8618-C703-7A7B89435C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99432" y="133619"/>
            <a:ext cx="914400" cy="914400"/>
          </a:xfrm>
          <a:prstGeom prst="rect">
            <a:avLst/>
          </a:prstGeom>
        </p:spPr>
      </p:pic>
    </p:spTree>
    <p:extLst>
      <p:ext uri="{BB962C8B-B14F-4D97-AF65-F5344CB8AC3E}">
        <p14:creationId xmlns:p14="http://schemas.microsoft.com/office/powerpoint/2010/main" val="313042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87A0E-CC07-079B-5B22-CCF9D1A330C7}"/>
              </a:ext>
            </a:extLst>
          </p:cNvPr>
          <p:cNvSpPr>
            <a:spLocks noGrp="1"/>
          </p:cNvSpPr>
          <p:nvPr>
            <p:ph type="title"/>
          </p:nvPr>
        </p:nvSpPr>
        <p:spPr>
          <a:xfrm>
            <a:off x="0" y="0"/>
            <a:ext cx="12191999" cy="731766"/>
          </a:xfrm>
        </p:spPr>
        <p:txBody>
          <a:bodyPr/>
          <a:lstStyle/>
          <a:p>
            <a:pPr algn="ctr"/>
            <a:r>
              <a:rPr lang="en-FI" dirty="0"/>
              <a:t>Ensikommuunio</a:t>
            </a:r>
          </a:p>
        </p:txBody>
      </p:sp>
      <p:sp>
        <p:nvSpPr>
          <p:cNvPr id="3" name="Content Placeholder 2">
            <a:extLst>
              <a:ext uri="{FF2B5EF4-FFF2-40B4-BE49-F238E27FC236}">
                <a16:creationId xmlns:a16="http://schemas.microsoft.com/office/drawing/2014/main" id="{733E81CB-FD55-0CA0-915D-53F03EEAF431}"/>
              </a:ext>
            </a:extLst>
          </p:cNvPr>
          <p:cNvSpPr>
            <a:spLocks noGrp="1"/>
          </p:cNvSpPr>
          <p:nvPr>
            <p:ph idx="1"/>
          </p:nvPr>
        </p:nvSpPr>
        <p:spPr>
          <a:xfrm>
            <a:off x="3884910" y="897844"/>
            <a:ext cx="8301924" cy="5948003"/>
          </a:xfrm>
        </p:spPr>
        <p:txBody>
          <a:bodyPr>
            <a:normAutofit/>
          </a:bodyPr>
          <a:lstStyle/>
          <a:p>
            <a:pPr marL="342900" indent="-342900">
              <a:buFont typeface="Arial" panose="020B0604020202020204" pitchFamily="34" charset="0"/>
              <a:buChar char="•"/>
            </a:pPr>
            <a:r>
              <a:rPr lang="en-GB" b="1" dirty="0" err="1"/>
              <a:t>Ensikommuunio</a:t>
            </a:r>
            <a:r>
              <a:rPr lang="en-GB" b="1" dirty="0"/>
              <a:t> </a:t>
            </a:r>
            <a:r>
              <a:rPr lang="en-GB" b="1" dirty="0" err="1"/>
              <a:t>tarkoittaa</a:t>
            </a:r>
            <a:r>
              <a:rPr lang="en-GB" b="1" dirty="0"/>
              <a:t> </a:t>
            </a:r>
            <a:r>
              <a:rPr lang="en-GB" b="1" dirty="0" err="1"/>
              <a:t>ensimmäistä</a:t>
            </a:r>
            <a:r>
              <a:rPr lang="en-GB" b="1" dirty="0"/>
              <a:t> </a:t>
            </a:r>
            <a:r>
              <a:rPr lang="en-GB" b="1" dirty="0" err="1"/>
              <a:t>ehtoollista</a:t>
            </a:r>
            <a:r>
              <a:rPr lang="en-GB" b="1" dirty="0"/>
              <a:t>. Se </a:t>
            </a:r>
            <a:r>
              <a:rPr lang="en-GB" b="1" dirty="0" err="1"/>
              <a:t>saadaan</a:t>
            </a:r>
            <a:r>
              <a:rPr lang="en-GB" b="1" dirty="0"/>
              <a:t> </a:t>
            </a:r>
            <a:r>
              <a:rPr lang="en-GB" b="1" dirty="0" err="1"/>
              <a:t>yleensä</a:t>
            </a:r>
            <a:r>
              <a:rPr lang="en-GB" b="1" dirty="0"/>
              <a:t> 7–9-vuoden </a:t>
            </a:r>
            <a:r>
              <a:rPr lang="en-GB" b="1" dirty="0" err="1"/>
              <a:t>iässä</a:t>
            </a:r>
            <a:r>
              <a:rPr lang="en-GB" b="1" dirty="0"/>
              <a:t>.</a:t>
            </a:r>
          </a:p>
          <a:p>
            <a:pPr marL="342900" indent="-342900">
              <a:buFont typeface="Arial" panose="020B0604020202020204" pitchFamily="34" charset="0"/>
              <a:buChar char="•"/>
            </a:pPr>
            <a:r>
              <a:rPr lang="en-GB" dirty="0" err="1"/>
              <a:t>Ensikommuunioon</a:t>
            </a:r>
            <a:r>
              <a:rPr lang="en-GB" dirty="0"/>
              <a:t> </a:t>
            </a:r>
            <a:r>
              <a:rPr lang="en-GB" dirty="0" err="1"/>
              <a:t>valmistaudutaan</a:t>
            </a:r>
            <a:r>
              <a:rPr lang="en-GB" dirty="0"/>
              <a:t> </a:t>
            </a:r>
            <a:r>
              <a:rPr lang="en-GB" dirty="0" err="1"/>
              <a:t>sakramenttiopetuksen</a:t>
            </a:r>
            <a:r>
              <a:rPr lang="en-GB" dirty="0"/>
              <a:t> </a:t>
            </a:r>
            <a:r>
              <a:rPr lang="en-GB" dirty="0" err="1"/>
              <a:t>avulla</a:t>
            </a:r>
            <a:r>
              <a:rPr lang="en-GB" dirty="0"/>
              <a:t>. </a:t>
            </a:r>
            <a:r>
              <a:rPr lang="en-GB" dirty="0" err="1"/>
              <a:t>Valmistautumiseen</a:t>
            </a:r>
            <a:r>
              <a:rPr lang="en-GB" dirty="0"/>
              <a:t> </a:t>
            </a:r>
            <a:r>
              <a:rPr lang="en-GB" dirty="0" err="1"/>
              <a:t>kuuluu</a:t>
            </a:r>
            <a:r>
              <a:rPr lang="en-GB" dirty="0"/>
              <a:t> </a:t>
            </a:r>
            <a:r>
              <a:rPr lang="en-GB" dirty="0" err="1"/>
              <a:t>myös</a:t>
            </a:r>
            <a:r>
              <a:rPr lang="en-GB" dirty="0"/>
              <a:t> </a:t>
            </a:r>
            <a:r>
              <a:rPr lang="en-GB" dirty="0" err="1"/>
              <a:t>ensimmäinen</a:t>
            </a:r>
            <a:r>
              <a:rPr lang="en-GB" dirty="0"/>
              <a:t> </a:t>
            </a:r>
            <a:r>
              <a:rPr lang="en-GB" dirty="0" err="1"/>
              <a:t>parannuksen</a:t>
            </a:r>
            <a:r>
              <a:rPr lang="en-GB" dirty="0"/>
              <a:t> </a:t>
            </a:r>
            <a:r>
              <a:rPr lang="en-GB" dirty="0" err="1"/>
              <a:t>sakramentti</a:t>
            </a:r>
            <a:r>
              <a:rPr lang="en-GB" dirty="0"/>
              <a:t> </a:t>
            </a:r>
            <a:r>
              <a:rPr lang="en-GB" dirty="0" err="1"/>
              <a:t>eli</a:t>
            </a:r>
            <a:r>
              <a:rPr lang="en-GB" dirty="0"/>
              <a:t> </a:t>
            </a:r>
            <a:r>
              <a:rPr lang="en-GB" dirty="0" err="1"/>
              <a:t>rippi</a:t>
            </a:r>
            <a:r>
              <a:rPr lang="en-GB" dirty="0"/>
              <a:t>.</a:t>
            </a:r>
          </a:p>
          <a:p>
            <a:pPr marL="342900" indent="-342900">
              <a:buFont typeface="Arial" panose="020B0604020202020204" pitchFamily="34" charset="0"/>
              <a:buChar char="•"/>
            </a:pPr>
            <a:r>
              <a:rPr lang="en-GB" b="1" dirty="0" err="1"/>
              <a:t>Katolisen</a:t>
            </a:r>
            <a:r>
              <a:rPr lang="en-GB" b="1" dirty="0"/>
              <a:t> </a:t>
            </a:r>
            <a:r>
              <a:rPr lang="en-GB" b="1" dirty="0" err="1"/>
              <a:t>näkemyksen</a:t>
            </a:r>
            <a:r>
              <a:rPr lang="en-GB" b="1" dirty="0"/>
              <a:t> </a:t>
            </a:r>
            <a:r>
              <a:rPr lang="en-GB" b="1" dirty="0" err="1"/>
              <a:t>mukaan</a:t>
            </a:r>
            <a:r>
              <a:rPr lang="en-GB" b="1" dirty="0"/>
              <a:t> </a:t>
            </a:r>
            <a:r>
              <a:rPr lang="en-GB" b="1" dirty="0" err="1"/>
              <a:t>ehtoollisleipä</a:t>
            </a:r>
            <a:r>
              <a:rPr lang="en-GB" b="1" dirty="0"/>
              <a:t> </a:t>
            </a:r>
            <a:r>
              <a:rPr lang="en-GB" b="1" dirty="0" err="1"/>
              <a:t>ja</a:t>
            </a:r>
            <a:r>
              <a:rPr lang="en-GB" b="1" dirty="0"/>
              <a:t> -</a:t>
            </a:r>
            <a:r>
              <a:rPr lang="en-GB" b="1" dirty="0" err="1"/>
              <a:t>viini</a:t>
            </a:r>
            <a:r>
              <a:rPr lang="en-GB" b="1" dirty="0"/>
              <a:t> </a:t>
            </a:r>
            <a:r>
              <a:rPr lang="en-GB" b="1" dirty="0" err="1"/>
              <a:t>muuttuvat</a:t>
            </a:r>
            <a:r>
              <a:rPr lang="en-GB" b="1" dirty="0"/>
              <a:t> </a:t>
            </a:r>
            <a:r>
              <a:rPr lang="en-GB" b="1" dirty="0" err="1"/>
              <a:t>Kristuksen</a:t>
            </a:r>
            <a:r>
              <a:rPr lang="en-GB" b="1" dirty="0"/>
              <a:t> </a:t>
            </a:r>
            <a:r>
              <a:rPr lang="en-GB" b="1" dirty="0" err="1"/>
              <a:t>ruumiiksi</a:t>
            </a:r>
            <a:r>
              <a:rPr lang="en-GB" b="1" dirty="0"/>
              <a:t> </a:t>
            </a:r>
            <a:r>
              <a:rPr lang="en-GB" b="1" dirty="0" err="1"/>
              <a:t>ja</a:t>
            </a:r>
            <a:r>
              <a:rPr lang="en-GB" b="1" dirty="0"/>
              <a:t> </a:t>
            </a:r>
            <a:r>
              <a:rPr lang="en-GB" b="1" dirty="0" err="1"/>
              <a:t>vereksi</a:t>
            </a:r>
            <a:r>
              <a:rPr lang="en-GB" b="1" dirty="0"/>
              <a:t>.</a:t>
            </a:r>
          </a:p>
          <a:p>
            <a:pPr marL="342900" indent="-342900">
              <a:buFont typeface="Arial" panose="020B0604020202020204" pitchFamily="34" charset="0"/>
              <a:buChar char="•"/>
            </a:pPr>
            <a:r>
              <a:rPr lang="en-FI" dirty="0"/>
              <a:t>Usein tytöt pukeutuvat valkoiseen mekkoon ja pojat kauluspaitaan tai pukuun. Joskus kaikki pukeutuvat albaan.</a:t>
            </a:r>
          </a:p>
          <a:p>
            <a:pPr marL="342900" indent="-342900">
              <a:buFont typeface="Arial" panose="020B0604020202020204" pitchFamily="34" charset="0"/>
              <a:buChar char="•"/>
            </a:pPr>
            <a:r>
              <a:rPr lang="en-FI" dirty="0"/>
              <a:t>Usein ensikommuunion jälkeen pidetään juhlat perhepiirissä.</a:t>
            </a:r>
          </a:p>
          <a:p>
            <a:pPr marL="342900" indent="-342900">
              <a:buFont typeface="Arial" panose="020B0604020202020204" pitchFamily="34" charset="0"/>
              <a:buChar char="•"/>
            </a:pPr>
            <a:r>
              <a:rPr lang="en-FI" dirty="0">
                <a:hlinkClick r:id="rId3"/>
              </a:rPr>
              <a:t>Katolinen pappi puhuu eukaristian eli ehtoollisen sakramentista (ei siis suoraan ensikommuuniosta) (YouTube)</a:t>
            </a:r>
            <a:r>
              <a:rPr lang="en-FI" dirty="0"/>
              <a:t>.</a:t>
            </a:r>
          </a:p>
        </p:txBody>
      </p:sp>
      <p:pic>
        <p:nvPicPr>
          <p:cNvPr id="4" name="Picture 3">
            <a:extLst>
              <a:ext uri="{FF2B5EF4-FFF2-40B4-BE49-F238E27FC236}">
                <a16:creationId xmlns:a16="http://schemas.microsoft.com/office/drawing/2014/main" id="{F5E34E81-CD78-FE05-AF37-AF24BBCAA42D}"/>
              </a:ext>
            </a:extLst>
          </p:cNvPr>
          <p:cNvPicPr>
            <a:picLocks noChangeAspect="1"/>
          </p:cNvPicPr>
          <p:nvPr/>
        </p:nvPicPr>
        <p:blipFill>
          <a:blip r:embed="rId4"/>
          <a:stretch>
            <a:fillRect/>
          </a:stretch>
        </p:blipFill>
        <p:spPr>
          <a:xfrm>
            <a:off x="0" y="577924"/>
            <a:ext cx="3890075" cy="5673817"/>
          </a:xfrm>
          <a:prstGeom prst="rect">
            <a:avLst/>
          </a:prstGeom>
        </p:spPr>
      </p:pic>
      <p:sp>
        <p:nvSpPr>
          <p:cNvPr id="5" name="TextBox 4">
            <a:extLst>
              <a:ext uri="{FF2B5EF4-FFF2-40B4-BE49-F238E27FC236}">
                <a16:creationId xmlns:a16="http://schemas.microsoft.com/office/drawing/2014/main" id="{DF2343F5-A601-8DED-A958-CD9E9345A74E}"/>
              </a:ext>
            </a:extLst>
          </p:cNvPr>
          <p:cNvSpPr txBox="1"/>
          <p:nvPr/>
        </p:nvSpPr>
        <p:spPr>
          <a:xfrm>
            <a:off x="0" y="6254822"/>
            <a:ext cx="2934842" cy="523220"/>
          </a:xfrm>
          <a:prstGeom prst="rect">
            <a:avLst/>
          </a:prstGeom>
          <a:noFill/>
        </p:spPr>
        <p:txBody>
          <a:bodyPr wrap="none" rtlCol="0">
            <a:spAutoFit/>
          </a:bodyPr>
          <a:lstStyle/>
          <a:p>
            <a:r>
              <a:rPr lang="en-FI" sz="1400" dirty="0"/>
              <a:t>Ensikommuunio Sisiliassa. </a:t>
            </a:r>
          </a:p>
          <a:p>
            <a:r>
              <a:rPr lang="en-FI" sz="1400" dirty="0">
                <a:hlinkClick r:id="rId5"/>
              </a:rPr>
              <a:t>Kuvalähde</a:t>
            </a:r>
            <a:r>
              <a:rPr lang="en-FI" sz="1400" dirty="0"/>
              <a:t> Wikimedia Commons. </a:t>
            </a:r>
          </a:p>
        </p:txBody>
      </p:sp>
    </p:spTree>
    <p:extLst>
      <p:ext uri="{BB962C8B-B14F-4D97-AF65-F5344CB8AC3E}">
        <p14:creationId xmlns:p14="http://schemas.microsoft.com/office/powerpoint/2010/main" val="48936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ocaVTI">
  <a:themeElements>
    <a:clrScheme name="AnalogousFromLightSeedRightStep">
      <a:dk1>
        <a:srgbClr val="000000"/>
      </a:dk1>
      <a:lt1>
        <a:srgbClr val="FFFFFF"/>
      </a:lt1>
      <a:dk2>
        <a:srgbClr val="303920"/>
      </a:dk2>
      <a:lt2>
        <a:srgbClr val="E2E8E5"/>
      </a:lt2>
      <a:accent1>
        <a:srgbClr val="CF8DAC"/>
      </a:accent1>
      <a:accent2>
        <a:srgbClr val="C57478"/>
      </a:accent2>
      <a:accent3>
        <a:srgbClr val="C8987C"/>
      </a:accent3>
      <a:accent4>
        <a:srgbClr val="B4A36A"/>
      </a:accent4>
      <a:accent5>
        <a:srgbClr val="9EA973"/>
      </a:accent5>
      <a:accent6>
        <a:srgbClr val="83AF67"/>
      </a:accent6>
      <a:hlink>
        <a:srgbClr val="579075"/>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1515</Words>
  <Application>Microsoft Office PowerPoint</Application>
  <PresentationFormat>Laajakuva</PresentationFormat>
  <Paragraphs>162</Paragraphs>
  <Slides>14</Slides>
  <Notes>9</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Avenir Next LT Pro</vt:lpstr>
      <vt:lpstr>Avenir Next LT Pro Light</vt:lpstr>
      <vt:lpstr>Calibri</vt:lpstr>
      <vt:lpstr>Georgia Pro Semibold</vt:lpstr>
      <vt:lpstr>RocaVTI</vt:lpstr>
      <vt:lpstr>Elämänkaaren juhlat</vt:lpstr>
      <vt:lpstr>Yleiskatsaus</vt:lpstr>
      <vt:lpstr>Elämänkaaren juhlat rinnakkain</vt:lpstr>
      <vt:lpstr>Ristiäiset eli kastejuhla luterilaisessa kirkossa</vt:lpstr>
      <vt:lpstr>Rippijuhlat ja konfirmaatio luterilaisessa kirkossa</vt:lpstr>
      <vt:lpstr>Luterilaiset häät </vt:lpstr>
      <vt:lpstr>Luterilaiset hautajaiset</vt:lpstr>
      <vt:lpstr>Kaste katolisessa kirkossa</vt:lpstr>
      <vt:lpstr>Ensikommuunio</vt:lpstr>
      <vt:lpstr>Vahvistuksen sakramentti</vt:lpstr>
      <vt:lpstr>Häät katolisessa kirkossa</vt:lpstr>
      <vt:lpstr>Hautajaiset katolisessa kirkossa</vt:lpstr>
      <vt:lpstr>Lähteet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Elämänkaaren juhlat</dc:title>
  <dc:creator>Mäkelä, Iiro J</dc:creator>
  <cp:lastModifiedBy>Saurama Anna</cp:lastModifiedBy>
  <cp:revision>93</cp:revision>
  <cp:lastPrinted>2022-05-01T13:44:46Z</cp:lastPrinted>
  <dcterms:created xsi:type="dcterms:W3CDTF">2022-04-27T11:06:43Z</dcterms:created>
  <dcterms:modified xsi:type="dcterms:W3CDTF">2022-12-21T12:24:50Z</dcterms:modified>
</cp:coreProperties>
</file>