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5143500" cx="9144000"/>
  <p:notesSz cx="6858000" cy="9144000"/>
  <p:embeddedFontLst>
    <p:embeddedFont>
      <p:font typeface="Corsiva"/>
      <p:regular r:id="rId15"/>
      <p:bold r:id="rId16"/>
      <p:italic r:id="rId17"/>
      <p:boldItalic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font" Target="fonts/Corsiva-regular.fntdata"/><Relationship Id="rId14" Type="http://schemas.openxmlformats.org/officeDocument/2006/relationships/slide" Target="slides/slide10.xml"/><Relationship Id="rId17" Type="http://schemas.openxmlformats.org/officeDocument/2006/relationships/font" Target="fonts/Corsiva-italic.fntdata"/><Relationship Id="rId16" Type="http://schemas.openxmlformats.org/officeDocument/2006/relationships/font" Target="fonts/Corsiva-bold.fntdata"/><Relationship Id="rId5" Type="http://schemas.openxmlformats.org/officeDocument/2006/relationships/slide" Target="slides/slide1.xml"/><Relationship Id="rId6" Type="http://schemas.openxmlformats.org/officeDocument/2006/relationships/slide" Target="slides/slide2.xml"/><Relationship Id="rId18" Type="http://schemas.openxmlformats.org/officeDocument/2006/relationships/font" Target="fonts/Corsiva-bold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 name="Google Shape;9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 name="Google Shape;14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hyperlink" Target="http://kokoelmat.fng.fi/app?si=A%20I%20222"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hyperlink" Target="http://www.uskonnonopetus.fi/luekuvaa" TargetMode="External"/><Relationship Id="rId11" Type="http://schemas.openxmlformats.org/officeDocument/2006/relationships/hyperlink" Target="http://kokoelmat.fng.fi/app?page=1&amp;sorto=d&amp;mode=gallery&amp;si=Schjerfbeck%2C+Helene&amp;lang=fi" TargetMode="External"/><Relationship Id="rId10" Type="http://schemas.openxmlformats.org/officeDocument/2006/relationships/hyperlink" Target="http://kokoelmat.fng.fi/app?lang=fi&amp;si=http%3A%2F%2Fwandora.org%2Fsi%2Ffng%2Fdefaultsi%2F1337777376162-0" TargetMode="External"/><Relationship Id="rId12" Type="http://schemas.openxmlformats.org/officeDocument/2006/relationships/hyperlink" Target="https://www.youtube.com/watch?time_continue=13&amp;v=QHy5jVY4-wc" TargetMode="External"/><Relationship Id="rId9" Type="http://schemas.openxmlformats.org/officeDocument/2006/relationships/hyperlink" Target="https://ateneum.fi/klassikot/helene-schjerfbeck-toipilas/" TargetMode="External"/><Relationship Id="rId5" Type="http://schemas.openxmlformats.org/officeDocument/2006/relationships/hyperlink" Target="https://www.thinglink.com/scene/1014457407109070851" TargetMode="External"/><Relationship Id="rId6" Type="http://schemas.openxmlformats.org/officeDocument/2006/relationships/hyperlink" Target="https://cdn.knightlab.com/libs/timeline3/latest/embed/index.html?source=11D4ceCMmXdvvucZIGQxycwHAzFG7Qi_kwlNx8xGFKyk&amp;font=Default&amp;lang=fi&amp;hash_bookmark=true&amp;initial_zoom=2&amp;height=650#event-brbrcenteruskonto-lansimaisen-taiteen-historiassa-centerbr" TargetMode="External"/><Relationship Id="rId7" Type="http://schemas.openxmlformats.org/officeDocument/2006/relationships/hyperlink" Target="https://docs.google.com/presentation/d/1aGEw6Hte6-bIvRiZtysAXd6zENhTlzol4rHpS8HZu48/edit#slide=id.g24d1173398_0_113" TargetMode="External"/><Relationship Id="rId8" Type="http://schemas.openxmlformats.org/officeDocument/2006/relationships/hyperlink" Target="https://kansallisbiografia.fi/kansallisbiografia/henkilo/411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9.jpg"/><Relationship Id="rId10" Type="http://schemas.openxmlformats.org/officeDocument/2006/relationships/hyperlink" Target="http://kokoelmat.fng.fi/app?sortr=http%3A%2F%2Fwandora.org%2Fsi%2Ffng%2Fartists&amp;lang=fi&amp;sortt=http%3A%2F%2Fwandora.org%2Fsi%2Ffng%2Fauthor&amp;si=http%3A%2F%2Fkansallisgalleria.fi%2FE42_Object_Identifier%2FA-2011-324" TargetMode="External"/><Relationship Id="rId9" Type="http://schemas.openxmlformats.org/officeDocument/2006/relationships/hyperlink" Target="http://kokoelmat.fng.fi/app?sorto=d&amp;lang=fi&amp;mode=gallery&amp;si=http%3A%2F%2Fkansallisgalleria.fi%2FE42_Object_Identifier%2FA-2012-105" TargetMode="External"/><Relationship Id="rId5" Type="http://schemas.openxmlformats.org/officeDocument/2006/relationships/hyperlink" Target="https://www.finna.fi/Record/musketti.M012:HK19270117:126" TargetMode="External"/><Relationship Id="rId6" Type="http://schemas.openxmlformats.org/officeDocument/2006/relationships/hyperlink" Target="https://www.finna.fi/Record/musketti.M012:HK19270117:126" TargetMode="External"/><Relationship Id="rId7" Type="http://schemas.openxmlformats.org/officeDocument/2006/relationships/image" Target="../media/image5.png"/><Relationship Id="rId8"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image" Target="../media/image1.jpg"/><Relationship Id="rId6" Type="http://schemas.openxmlformats.org/officeDocument/2006/relationships/hyperlink" Target="http://kokoelmat.fng.fi/app?sorto=d&amp;lang=fi&amp;mode=gallery&amp;si=http%3A%2F%2Fkansallisgalleria.fi%2FTeos_28362FF0-E60B-43A4-890B-DDD950804B93" TargetMode="External"/><Relationship Id="rId7"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hyperlink" Target="http://kokoelmat.fng.fi/app?si=A%20I%20221" TargetMode="External"/><Relationship Id="rId8" Type="http://schemas.openxmlformats.org/officeDocument/2006/relationships/hyperlink" Target="http://kokoelmat.fng.fi/app?si=A%20II%201062"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11.jpg"/><Relationship Id="rId5" Type="http://schemas.openxmlformats.org/officeDocument/2006/relationships/image" Target="../media/image8.png"/><Relationship Id="rId6" Type="http://schemas.openxmlformats.org/officeDocument/2006/relationships/hyperlink" Target="http://kokoelmat.fng.fi/app?si=A%20I%20223" TargetMode="External"/><Relationship Id="rId7" Type="http://schemas.openxmlformats.org/officeDocument/2006/relationships/image" Target="../media/image20.jpg"/><Relationship Id="rId8" Type="http://schemas.openxmlformats.org/officeDocument/2006/relationships/hyperlink" Target="https://fi.wikipedia.org/wiki/Tanssiaiskeng%C3%A4t#/media/File:Tanssiaiskengat_iso_by_Helena_Schjerfbeck_1882.jp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image" Target="../media/image3.jpg"/><Relationship Id="rId6" Type="http://schemas.openxmlformats.org/officeDocument/2006/relationships/hyperlink" Target="http://kokoelmat.fng.fi/app?si=A%20I%2022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hyperlink" Target="http://kokoelmat.fng.fi/app?lang=fi&amp;si=http%3A%2F%2Fkansallisgalleria.fi%2FE42_Object_Identifier%2FA_IV_3744" TargetMode="External"/><Relationship Id="rId11" Type="http://schemas.openxmlformats.org/officeDocument/2006/relationships/hyperlink" Target="http://kokoelmat.fng.fi/app?sorto=d&amp;lang=fi&amp;mode=gallery&amp;si=http%3A%2F%2Fkansallisgalleria.fi%2FE42_Object_Identifier%2FA_II_1065" TargetMode="External"/><Relationship Id="rId10" Type="http://schemas.openxmlformats.org/officeDocument/2006/relationships/image" Target="../media/image19.png"/><Relationship Id="rId9" Type="http://schemas.openxmlformats.org/officeDocument/2006/relationships/hyperlink" Target="http://kokoelmat.fng.fi/app?sorto=d&amp;lang=fi&amp;mode=gallery&amp;si=http%3A%2F%2Fkansallisgalleria.fi%2FE42_Object_Identifier%2FA-2016-51" TargetMode="External"/><Relationship Id="rId5" Type="http://schemas.openxmlformats.org/officeDocument/2006/relationships/image" Target="../media/image17.png"/><Relationship Id="rId6" Type="http://schemas.openxmlformats.org/officeDocument/2006/relationships/image" Target="../media/image12.png"/><Relationship Id="rId7" Type="http://schemas.openxmlformats.org/officeDocument/2006/relationships/hyperlink" Target="http://kokoelmat.fng.fi/app?sorto=d&amp;lang=fi&amp;mode=gallery&amp;si=http%3A%2F%2Fkansallisgalleria.fi%2FTeos_C40FAA63-7D29-4EC8-81E0-0CDC6D7FE951" TargetMode="External"/><Relationship Id="rId8"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hyperlink" Target="http://kokoelmat.fng.fi/app?si=A-1991-71" TargetMode="External"/><Relationship Id="rId7" Type="http://schemas.openxmlformats.org/officeDocument/2006/relationships/image" Target="../media/image14.png"/><Relationship Id="rId8" Type="http://schemas.openxmlformats.org/officeDocument/2006/relationships/hyperlink" Target="http://kokoelmat.fng.fi/app?sorto=d&amp;lang=fi&amp;mode=gallery&amp;si=http%3A%2F%2Fkansallisgalleria.fi%2FE42_Object_Identifier%2FA-2005-119"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hyperlink" Target="https://www.finna.fi/Record/muistaja_hyvinkaa.M011-4260" TargetMode="External"/><Relationship Id="rId5" Type="http://schemas.openxmlformats.org/officeDocument/2006/relationships/image" Target="../media/image16.png"/><Relationship Id="rId6" Type="http://schemas.openxmlformats.org/officeDocument/2006/relationships/hyperlink" Target="http://kokoelmat.fng.fi/app?sorto=d&amp;lang=fi&amp;mode=gallery&amp;si=http%3A%2F%2Fkansallisgalleria.fi%2FE42_Object_Identifier%2FA_III_2634" TargetMode="External"/><Relationship Id="rId7" Type="http://schemas.openxmlformats.org/officeDocument/2006/relationships/image" Target="../media/image18.png"/><Relationship Id="rId8" Type="http://schemas.openxmlformats.org/officeDocument/2006/relationships/hyperlink" Target="http://kokoelmat.fng.fi/app?sorto=d&amp;lang=fi&amp;mode=gallery&amp;si=http%3A%2F%2Fkansallisgalleria.fi%2FE42_Object_Identifier%2FA-2005-127"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Maisema9.JPG" id="54" name="Google Shape;54;p13"/>
          <p:cNvPicPr preferRelativeResize="0"/>
          <p:nvPr/>
        </p:nvPicPr>
        <p:blipFill rotWithShape="1">
          <a:blip r:embed="rId3">
            <a:alphaModFix/>
          </a:blip>
          <a:srcRect b="0" l="0" r="0" t="0"/>
          <a:stretch/>
        </p:blipFill>
        <p:spPr>
          <a:xfrm>
            <a:off x="0" y="0"/>
            <a:ext cx="9144001" cy="5143499"/>
          </a:xfrm>
          <a:prstGeom prst="rect">
            <a:avLst/>
          </a:prstGeom>
          <a:noFill/>
          <a:ln>
            <a:noFill/>
          </a:ln>
        </p:spPr>
      </p:pic>
      <p:pic>
        <p:nvPicPr>
          <p:cNvPr descr="SCHEFERBERGASU7.png" id="55" name="Google Shape;55;p13"/>
          <p:cNvPicPr preferRelativeResize="0"/>
          <p:nvPr/>
        </p:nvPicPr>
        <p:blipFill rotWithShape="1">
          <a:blip r:embed="rId4">
            <a:alphaModFix/>
          </a:blip>
          <a:srcRect b="0" l="0" r="0" t="0"/>
          <a:stretch/>
        </p:blipFill>
        <p:spPr>
          <a:xfrm>
            <a:off x="6843873" y="414375"/>
            <a:ext cx="2054428" cy="4452048"/>
          </a:xfrm>
          <a:prstGeom prst="rect">
            <a:avLst/>
          </a:prstGeom>
          <a:noFill/>
          <a:ln>
            <a:noFill/>
          </a:ln>
        </p:spPr>
      </p:pic>
      <p:sp>
        <p:nvSpPr>
          <p:cNvPr id="56" name="Google Shape;56;p13"/>
          <p:cNvSpPr txBox="1"/>
          <p:nvPr/>
        </p:nvSpPr>
        <p:spPr>
          <a:xfrm>
            <a:off x="4176750" y="210950"/>
            <a:ext cx="2613000" cy="204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000000"/>
                </a:solidFill>
                <a:latin typeface="Corsiva"/>
                <a:ea typeface="Corsiva"/>
                <a:cs typeface="Corsiva"/>
                <a:sym typeface="Corsiva"/>
              </a:rPr>
              <a:t>Helene</a:t>
            </a:r>
            <a:endParaRPr b="0" i="0" sz="6000" u="none" cap="none" strike="noStrike">
              <a:solidFill>
                <a:srgbClr val="000000"/>
              </a:solidFill>
              <a:latin typeface="Corsiva"/>
              <a:ea typeface="Corsiva"/>
              <a:cs typeface="Corsiva"/>
              <a:sym typeface="Corsiva"/>
            </a:endParaRPr>
          </a:p>
        </p:txBody>
      </p:sp>
      <p:sp>
        <p:nvSpPr>
          <p:cNvPr id="57" name="Google Shape;57;p13"/>
          <p:cNvSpPr txBox="1"/>
          <p:nvPr/>
        </p:nvSpPr>
        <p:spPr>
          <a:xfrm>
            <a:off x="3901475" y="925000"/>
            <a:ext cx="3822000" cy="108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en" sz="6000" u="none" cap="none" strike="noStrike">
                <a:solidFill>
                  <a:srgbClr val="000000"/>
                </a:solidFill>
                <a:latin typeface="Corsiva"/>
                <a:ea typeface="Corsiva"/>
                <a:cs typeface="Corsiva"/>
                <a:sym typeface="Corsiva"/>
              </a:rPr>
              <a:t>Schjerfbeck</a:t>
            </a:r>
            <a:endParaRPr b="0" i="0" sz="6000" u="none" cap="none" strike="noStrike">
              <a:solidFill>
                <a:srgbClr val="000000"/>
              </a:solidFill>
              <a:latin typeface="Corsiva"/>
              <a:ea typeface="Corsiva"/>
              <a:cs typeface="Corsiva"/>
              <a:sym typeface="Corsiva"/>
            </a:endParaRPr>
          </a:p>
          <a:p>
            <a:pPr indent="0" lvl="0" marL="0" marR="0" rtl="0" algn="ctr">
              <a:lnSpc>
                <a:spcPct val="100000"/>
              </a:lnSpc>
              <a:spcBef>
                <a:spcPts val="0"/>
              </a:spcBef>
              <a:spcAft>
                <a:spcPts val="0"/>
              </a:spcAft>
              <a:buClr>
                <a:srgbClr val="000000"/>
              </a:buClr>
              <a:buSzPts val="3600"/>
              <a:buFont typeface="Arial"/>
              <a:buNone/>
            </a:pPr>
            <a:r>
              <a:rPr b="0" i="0" lang="en" sz="3600" u="none" cap="none" strike="noStrike">
                <a:solidFill>
                  <a:srgbClr val="000000"/>
                </a:solidFill>
                <a:latin typeface="Corsiva"/>
                <a:ea typeface="Corsiva"/>
                <a:cs typeface="Corsiva"/>
                <a:sym typeface="Corsiva"/>
              </a:rPr>
              <a:t>kertoo</a:t>
            </a:r>
            <a:endParaRPr b="0" i="0" sz="3600" u="none" cap="none" strike="noStrike">
              <a:solidFill>
                <a:srgbClr val="000000"/>
              </a:solidFill>
              <a:latin typeface="Corsiva"/>
              <a:ea typeface="Corsiva"/>
              <a:cs typeface="Corsiva"/>
              <a:sym typeface="Corsiva"/>
            </a:endParaRPr>
          </a:p>
        </p:txBody>
      </p:sp>
      <p:sp>
        <p:nvSpPr>
          <p:cNvPr id="58" name="Google Shape;58;p13"/>
          <p:cNvSpPr txBox="1"/>
          <p:nvPr/>
        </p:nvSpPr>
        <p:spPr>
          <a:xfrm>
            <a:off x="416725" y="3948175"/>
            <a:ext cx="3238500" cy="261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p:txBody>
      </p:sp>
      <p:pic>
        <p:nvPicPr>
          <p:cNvPr descr="app.jpg" id="59" name="Google Shape;59;p13"/>
          <p:cNvPicPr preferRelativeResize="0"/>
          <p:nvPr/>
        </p:nvPicPr>
        <p:blipFill rotWithShape="1">
          <a:blip r:embed="rId5">
            <a:alphaModFix/>
          </a:blip>
          <a:srcRect b="0" l="0" r="0" t="0"/>
          <a:stretch/>
        </p:blipFill>
        <p:spPr>
          <a:xfrm>
            <a:off x="416725" y="311150"/>
            <a:ext cx="3147274" cy="3834258"/>
          </a:xfrm>
          <a:prstGeom prst="rect">
            <a:avLst/>
          </a:prstGeom>
          <a:noFill/>
          <a:ln cap="flat" cmpd="sng" w="38100">
            <a:solidFill>
              <a:srgbClr val="F9CB9C"/>
            </a:solidFill>
            <a:prstDash val="solid"/>
            <a:round/>
            <a:headEnd len="sm" w="sm" type="none"/>
            <a:tailEnd len="sm" w="sm" type="none"/>
          </a:ln>
        </p:spPr>
      </p:pic>
      <p:sp>
        <p:nvSpPr>
          <p:cNvPr id="60" name="Google Shape;60;p13"/>
          <p:cNvSpPr txBox="1"/>
          <p:nvPr/>
        </p:nvSpPr>
        <p:spPr>
          <a:xfrm>
            <a:off x="448963" y="4317525"/>
            <a:ext cx="3082800" cy="7320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900" u="none" cap="none" strike="noStrike">
                <a:solidFill>
                  <a:schemeClr val="accent2"/>
                </a:solidFill>
                <a:latin typeface="Arial"/>
                <a:ea typeface="Arial"/>
                <a:cs typeface="Arial"/>
                <a:sym typeface="Arial"/>
              </a:rPr>
              <a:t>Helene Schjerfbeck, Pikkusiskoaan ruokkiva poika, 1881</a:t>
            </a:r>
            <a:endParaRPr b="0" i="0" sz="9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900" u="none" cap="none" strike="noStrike">
                <a:solidFill>
                  <a:schemeClr val="accent2"/>
                </a:solidFill>
                <a:latin typeface="Arial"/>
                <a:ea typeface="Arial"/>
                <a:cs typeface="Arial"/>
                <a:sym typeface="Arial"/>
              </a:rPr>
              <a:t>Öljy kankaalle, 115,0 x 94,5 cm</a:t>
            </a:r>
            <a:endParaRPr b="0" i="0" sz="9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900"/>
              <a:buFont typeface="Arial"/>
              <a:buNone/>
            </a:pPr>
            <a:r>
              <a:rPr b="0" i="0" lang="en" sz="900" u="none" cap="none" strike="noStrike">
                <a:solidFill>
                  <a:schemeClr val="accent2"/>
                </a:solidFill>
                <a:latin typeface="Arial"/>
                <a:ea typeface="Arial"/>
                <a:cs typeface="Arial"/>
                <a:sym typeface="Arial"/>
              </a:rPr>
              <a:t>Kansallisgalleria / Ateneumin taidemuseo </a:t>
            </a:r>
            <a:endParaRPr b="0" i="0" sz="9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900" u="sng" cap="none" strike="noStrike">
                <a:solidFill>
                  <a:schemeClr val="hlink"/>
                </a:solidFill>
                <a:latin typeface="Arial"/>
                <a:ea typeface="Arial"/>
                <a:cs typeface="Arial"/>
                <a:sym typeface="Arial"/>
                <a:hlinkClick r:id="rId6"/>
              </a:rPr>
              <a:t>Kuva: Kansallisgalleria</a:t>
            </a:r>
            <a:r>
              <a:rPr b="0" i="0" lang="en" sz="900" u="none" cap="none" strike="noStrike">
                <a:solidFill>
                  <a:schemeClr val="accent2"/>
                </a:solidFill>
                <a:latin typeface="Arial"/>
                <a:ea typeface="Arial"/>
                <a:cs typeface="Arial"/>
                <a:sym typeface="Arial"/>
              </a:rPr>
              <a:t> / Yehia Eweis</a:t>
            </a:r>
            <a:endParaRPr b="0" i="0" sz="9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 name="Google Shape;61;p13"/>
          <p:cNvSpPr/>
          <p:nvPr/>
        </p:nvSpPr>
        <p:spPr>
          <a:xfrm>
            <a:off x="4438350" y="2923325"/>
            <a:ext cx="2089800" cy="1943100"/>
          </a:xfrm>
          <a:prstGeom prst="ellipse">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Yhteistyössä: Uskonnonopetus.fi</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0" i="0" lang="en" sz="1200" u="none" cap="none" strike="noStrike">
                <a:solidFill>
                  <a:schemeClr val="dk1"/>
                </a:solidFill>
                <a:latin typeface="Arial"/>
                <a:ea typeface="Arial"/>
                <a:cs typeface="Arial"/>
                <a:sym typeface="Arial"/>
              </a:rPr>
              <a:t>Ateneumin taidemuseo </a:t>
            </a:r>
            <a:endParaRPr b="0"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0" i="0" lang="en" sz="1200" u="none" cap="none" strike="noStrike">
                <a:solidFill>
                  <a:schemeClr val="dk1"/>
                </a:solidFill>
                <a:latin typeface="Arial"/>
                <a:ea typeface="Arial"/>
                <a:cs typeface="Arial"/>
                <a:sym typeface="Arial"/>
              </a:rPr>
              <a:t>Reitzin säätiön kokoelma</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Maisema9.JPG" id="169" name="Google Shape;169;p22"/>
          <p:cNvPicPr preferRelativeResize="0"/>
          <p:nvPr/>
        </p:nvPicPr>
        <p:blipFill rotWithShape="1">
          <a:blip r:embed="rId3">
            <a:alphaModFix/>
          </a:blip>
          <a:srcRect b="0" l="0" r="0" t="0"/>
          <a:stretch/>
        </p:blipFill>
        <p:spPr>
          <a:xfrm>
            <a:off x="0" y="0"/>
            <a:ext cx="9144001" cy="5143499"/>
          </a:xfrm>
          <a:prstGeom prst="rect">
            <a:avLst/>
          </a:prstGeom>
          <a:noFill/>
          <a:ln>
            <a:noFill/>
          </a:ln>
        </p:spPr>
      </p:pic>
      <p:sp>
        <p:nvSpPr>
          <p:cNvPr id="170" name="Google Shape;170;p22"/>
          <p:cNvSpPr txBox="1"/>
          <p:nvPr/>
        </p:nvSpPr>
        <p:spPr>
          <a:xfrm>
            <a:off x="211500" y="348625"/>
            <a:ext cx="4978800" cy="3771900"/>
          </a:xfrm>
          <a:prstGeom prst="rect">
            <a:avLst/>
          </a:prstGeom>
          <a:solidFill>
            <a:srgbClr val="EFEFEF"/>
          </a:solidFill>
          <a:ln cap="flat" cmpd="sng" w="9525">
            <a:solidFill>
              <a:srgbClr val="666666"/>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Helene Schjerfbeck kertoo -diasarja on osa Agricola -opintokeskuksen Lue kuvaa -verkkojulkaisua. </a:t>
            </a:r>
            <a:r>
              <a:rPr b="0" i="0" lang="en" sz="1100" u="sng" cap="none" strike="noStrike">
                <a:solidFill>
                  <a:schemeClr val="hlink"/>
                </a:solidFill>
                <a:latin typeface="Arial"/>
                <a:ea typeface="Arial"/>
                <a:cs typeface="Arial"/>
                <a:sym typeface="Arial"/>
                <a:hlinkClick r:id="rId4"/>
              </a:rPr>
              <a:t>www.uskonnonopetus.fi/luekuvaa</a:t>
            </a: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Tutustu myös interaktiiviseen kuvaan teoksesta </a:t>
            </a:r>
            <a:r>
              <a:rPr b="0" i="0" lang="en" sz="1100" u="sng" cap="none" strike="noStrike">
                <a:solidFill>
                  <a:schemeClr val="hlink"/>
                </a:solidFill>
                <a:latin typeface="Arial"/>
                <a:ea typeface="Arial"/>
                <a:cs typeface="Arial"/>
                <a:sym typeface="Arial"/>
                <a:hlinkClick r:id="rId5"/>
              </a:rPr>
              <a:t>Pikkusiskoaan ruokkiva poika</a:t>
            </a:r>
            <a:r>
              <a:rPr b="0" i="0" lang="en" sz="1100" u="none" cap="none" strike="noStrike">
                <a:solidFill>
                  <a:schemeClr val="dk1"/>
                </a:solidFill>
                <a:latin typeface="Arial"/>
                <a:ea typeface="Arial"/>
                <a:cs typeface="Arial"/>
                <a:sym typeface="Arial"/>
              </a:rPr>
              <a:t> ja aikajanaan </a:t>
            </a:r>
            <a:r>
              <a:rPr b="0" i="0" lang="en" sz="1100" u="sng" cap="none" strike="noStrike">
                <a:solidFill>
                  <a:schemeClr val="hlink"/>
                </a:solidFill>
                <a:latin typeface="Arial"/>
                <a:ea typeface="Arial"/>
                <a:cs typeface="Arial"/>
                <a:sym typeface="Arial"/>
                <a:hlinkClick r:id="rId6"/>
              </a:rPr>
              <a:t>Uskonto länsimaisen taiteen historiassa.</a:t>
            </a: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100" u="none" cap="none" strike="noStrike">
                <a:solidFill>
                  <a:schemeClr val="dk1"/>
                </a:solidFill>
                <a:latin typeface="Arial"/>
                <a:ea typeface="Arial"/>
                <a:cs typeface="Arial"/>
                <a:sym typeface="Arial"/>
              </a:rPr>
              <a:t>Tekijät:</a:t>
            </a:r>
            <a:endParaRPr b="1" i="0" sz="11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Teksti ja toteutus: Antti Huotari ja Essi Ikonen</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Piirroskuvat: Antti Huotari</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Teoskuvat ja valokuvat Kansallisgallerian, Reitzin säätiön ja Museoviraston kokoelmista</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0" lang="en" sz="1100" u="none" cap="none" strike="noStrike">
                <a:solidFill>
                  <a:schemeClr val="dk1"/>
                </a:solidFill>
                <a:latin typeface="Arial"/>
                <a:ea typeface="Arial"/>
                <a:cs typeface="Arial"/>
                <a:sym typeface="Arial"/>
              </a:rPr>
              <a:t>Viittaustiedot:</a:t>
            </a:r>
            <a:endParaRPr b="1"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Huotari, A. &amp; Ikonen, E. (2018) Helene Schjerfbeck kertoo. Verkkojulkaisussa Ikonen, E. (toim.) Lue Kuvaa. Agricola -opintokeskuksen julkaisuja 1. </a:t>
            </a:r>
            <a:r>
              <a:rPr b="0" i="0" lang="en" sz="1100" u="sng" cap="none" strike="noStrike">
                <a:solidFill>
                  <a:schemeClr val="hlink"/>
                </a:solidFill>
                <a:latin typeface="Arial"/>
                <a:ea typeface="Arial"/>
                <a:cs typeface="Arial"/>
                <a:sym typeface="Arial"/>
                <a:hlinkClick r:id="rId7"/>
              </a:rPr>
              <a:t>https://docs.google.com/presentation/d/1aGEw6Hte6-bIvRiZtysAXd6zENhTlzol4rHpS8HZu48/edit#slide=id.g24d1173398_0_113</a:t>
            </a:r>
            <a:r>
              <a:rPr b="0" i="0" lang="en" sz="1100" u="none" cap="none" strike="noStrike">
                <a:solidFill>
                  <a:schemeClr val="dk1"/>
                </a:solidFill>
                <a:latin typeface="Arial"/>
                <a:ea typeface="Arial"/>
                <a:cs typeface="Arial"/>
                <a:sym typeface="Arial"/>
              </a:rPr>
              <a:t> [pvm. jolloin viitattu]</a:t>
            </a:r>
            <a:endParaRPr b="0" i="0" sz="1100" u="none" cap="none" strike="noStrike">
              <a:solidFill>
                <a:schemeClr val="dk1"/>
              </a:solidFill>
              <a:latin typeface="Arial"/>
              <a:ea typeface="Arial"/>
              <a:cs typeface="Arial"/>
              <a:sym typeface="Arial"/>
            </a:endParaRPr>
          </a:p>
        </p:txBody>
      </p:sp>
      <p:sp>
        <p:nvSpPr>
          <p:cNvPr id="171" name="Google Shape;171;p22"/>
          <p:cNvSpPr/>
          <p:nvPr/>
        </p:nvSpPr>
        <p:spPr>
          <a:xfrm>
            <a:off x="5575250" y="348625"/>
            <a:ext cx="3332100" cy="3771900"/>
          </a:xfrm>
          <a:prstGeom prst="rect">
            <a:avLst/>
          </a:prstGeom>
          <a:solidFill>
            <a:srgbClr val="EFEFEF"/>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 sz="1100" u="none" cap="none" strike="noStrike">
                <a:solidFill>
                  <a:srgbClr val="000000"/>
                </a:solidFill>
                <a:latin typeface="Arial"/>
                <a:ea typeface="Arial"/>
                <a:cs typeface="Arial"/>
                <a:sym typeface="Arial"/>
              </a:rPr>
              <a:t>Lue lisää: </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Suomen kirjallisuuden seura, Kansallisbiografia.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8"/>
              </a:rPr>
              <a:t>Schjerfbeck, Helene (1862 - 1946).</a:t>
            </a:r>
            <a:r>
              <a:rPr b="0" i="0" lang="en" sz="1100" u="none" cap="none" strike="noStrike">
                <a:solidFill>
                  <a:schemeClr val="dk1"/>
                </a:solidFill>
                <a:latin typeface="Arial"/>
                <a:ea typeface="Arial"/>
                <a:cs typeface="Arial"/>
                <a:sym typeface="Arial"/>
              </a:rPr>
              <a:t> Schjerfbeckin elämästä.</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Kansalligalleria, Klassikot kiertueella.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9"/>
              </a:rPr>
              <a:t>Helene Schjerfbeck, Toipilas 1888.</a:t>
            </a: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Tietoa Toipilas -teoksen taustasta.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Arial"/>
                <a:ea typeface="Arial"/>
                <a:cs typeface="Arial"/>
                <a:sym typeface="Arial"/>
              </a:rPr>
              <a:t>Kansallisgalleria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10"/>
              </a:rPr>
              <a:t>Helene Schjerfbeckin matkassa.</a:t>
            </a:r>
            <a:r>
              <a:rPr b="0" i="0" lang="en" sz="1100" u="none" cap="none" strike="noStrike">
                <a:solidFill>
                  <a:srgbClr val="000000"/>
                </a:solidFill>
                <a:latin typeface="Arial"/>
                <a:ea typeface="Arial"/>
                <a:cs typeface="Arial"/>
                <a:sym typeface="Arial"/>
              </a:rPr>
              <a: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Schjerfbeckin elämästä ja taiteesta.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Kansallisgalleria.</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rial"/>
                <a:ea typeface="Arial"/>
                <a:cs typeface="Arial"/>
                <a:sym typeface="Arial"/>
                <a:hlinkClick r:id="rId11"/>
              </a:rPr>
              <a:t>Schjerfbeckin teokset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rial"/>
                <a:ea typeface="Arial"/>
                <a:cs typeface="Arial"/>
                <a:sym typeface="Arial"/>
              </a:rPr>
              <a:t>Ateneumin taidemuseo. Suomen taiteen tarina -lyhytelokuvat. </a:t>
            </a:r>
            <a:r>
              <a:rPr b="0" i="0" lang="en" sz="1100" u="sng" cap="none" strike="noStrike">
                <a:solidFill>
                  <a:schemeClr val="hlink"/>
                </a:solidFill>
                <a:latin typeface="Arial"/>
                <a:ea typeface="Arial"/>
                <a:cs typeface="Arial"/>
                <a:sym typeface="Arial"/>
                <a:hlinkClick r:id="rId12"/>
              </a:rPr>
              <a:t>Helene Schjerfbeck, Toipilas 1888</a:t>
            </a:r>
            <a:endParaRPr b="0" i="0" sz="1100" u="none" cap="none" strike="noStrike">
              <a:solidFill>
                <a:srgbClr val="000000"/>
              </a:solidFill>
              <a:latin typeface="Arial"/>
              <a:ea typeface="Arial"/>
              <a:cs typeface="Arial"/>
              <a:sym typeface="Arial"/>
            </a:endParaRPr>
          </a:p>
        </p:txBody>
      </p:sp>
      <p:sp>
        <p:nvSpPr>
          <p:cNvPr id="172" name="Google Shape;172;p22"/>
          <p:cNvSpPr txBox="1"/>
          <p:nvPr/>
        </p:nvSpPr>
        <p:spPr>
          <a:xfrm>
            <a:off x="892800" y="4439575"/>
            <a:ext cx="7358400" cy="469200"/>
          </a:xfrm>
          <a:prstGeom prst="rect">
            <a:avLst/>
          </a:prstGeom>
          <a:solidFill>
            <a:srgbClr val="FCE5CD"/>
          </a:solidFill>
          <a:ln cap="flat" cmpd="sng" w="952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Yhteistyössä: Uskonnonopetus.fi, Ateneumin taidemuseo ja Reitzin säätiön kokoelmat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descr="Maisema9.JPG" id="66" name="Google Shape;66;p14"/>
          <p:cNvPicPr preferRelativeResize="0"/>
          <p:nvPr/>
        </p:nvPicPr>
        <p:blipFill rotWithShape="1">
          <a:blip r:embed="rId3">
            <a:alphaModFix/>
          </a:blip>
          <a:srcRect b="0" l="0" r="0" t="0"/>
          <a:stretch/>
        </p:blipFill>
        <p:spPr>
          <a:xfrm>
            <a:off x="0" y="-46925"/>
            <a:ext cx="9144001" cy="5143499"/>
          </a:xfrm>
          <a:prstGeom prst="rect">
            <a:avLst/>
          </a:prstGeom>
          <a:noFill/>
          <a:ln>
            <a:noFill/>
          </a:ln>
        </p:spPr>
      </p:pic>
      <p:sp>
        <p:nvSpPr>
          <p:cNvPr id="67" name="Google Shape;67;p14"/>
          <p:cNvSpPr txBox="1"/>
          <p:nvPr/>
        </p:nvSpPr>
        <p:spPr>
          <a:xfrm>
            <a:off x="2736425" y="2598275"/>
            <a:ext cx="6304500" cy="24420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Helene Schjerfbeck syntyi ruotsinkieliseen perheeseen Helsingissä vuonna 1862. </a:t>
            </a:r>
            <a:r>
              <a:rPr b="0" i="0" lang="en" sz="1400" u="none" cap="none" strike="noStrike">
                <a:solidFill>
                  <a:srgbClr val="000000"/>
                </a:solidFill>
                <a:latin typeface="Arial"/>
                <a:ea typeface="Arial"/>
                <a:cs typeface="Arial"/>
                <a:sym typeface="Arial"/>
              </a:rPr>
              <a:t>Maalaaminen ja piirtäminen olivat Helenen intohimo jo lapsesta lähtien. Hänet hyväksyttiin Suomen Taideyhdistyksen piirustuskouluun vain 11-vuotiaana, jossa hän toimi myöhemmin myös opettajana. 1880-luvulla hän täydensi opintojaan rakastamassaan Pariisissa ja maalasi myös muualla Ranskassa sekä Englannissa.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Oli harvinaista, että naisen ammatti oli taiteilija. Naisten oli vaikeampi päästä opiskelemaan taidetta eikä heitä arvostettu taidemaailmassa samalla tavoin kuin miehiä. Suomessa oli kuitenkin jo 1800-luvulla monta todella taitavaa naistaiteilijaa. Helene Schjerfbeck on heistä kuuluisin.</a:t>
            </a:r>
            <a:endParaRPr b="0" i="0" sz="1400" u="none" cap="none" strike="noStrike">
              <a:solidFill>
                <a:srgbClr val="000000"/>
              </a:solidFill>
              <a:latin typeface="Arial"/>
              <a:ea typeface="Arial"/>
              <a:cs typeface="Arial"/>
              <a:sym typeface="Arial"/>
            </a:endParaRPr>
          </a:p>
        </p:txBody>
      </p:sp>
      <p:sp>
        <p:nvSpPr>
          <p:cNvPr id="68" name="Google Shape;68;p14"/>
          <p:cNvSpPr txBox="1"/>
          <p:nvPr/>
        </p:nvSpPr>
        <p:spPr>
          <a:xfrm>
            <a:off x="248875" y="367400"/>
            <a:ext cx="3721500" cy="71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Onkiva tyttö, 1884</a:t>
            </a:r>
            <a:endParaRPr b="0" i="0" sz="1400" u="none" cap="none" strike="noStrike">
              <a:solidFill>
                <a:srgbClr val="000000"/>
              </a:solidFill>
              <a:latin typeface="Arial"/>
              <a:ea typeface="Arial"/>
              <a:cs typeface="Arial"/>
              <a:sym typeface="Arial"/>
            </a:endParaRPr>
          </a:p>
        </p:txBody>
      </p:sp>
      <p:sp>
        <p:nvSpPr>
          <p:cNvPr id="69" name="Google Shape;69;p14"/>
          <p:cNvSpPr txBox="1"/>
          <p:nvPr/>
        </p:nvSpPr>
        <p:spPr>
          <a:xfrm>
            <a:off x="379250" y="877000"/>
            <a:ext cx="2287200" cy="426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Kehdon ääressä, 1885.</a:t>
            </a:r>
            <a:endParaRPr b="0" i="0" sz="1400" u="none" cap="none" strike="noStrike">
              <a:solidFill>
                <a:srgbClr val="000000"/>
              </a:solidFill>
              <a:latin typeface="Arial"/>
              <a:ea typeface="Arial"/>
              <a:cs typeface="Arial"/>
              <a:sym typeface="Arial"/>
            </a:endParaRPr>
          </a:p>
        </p:txBody>
      </p:sp>
      <p:pic>
        <p:nvPicPr>
          <p:cNvPr id="70" name="Google Shape;70;p14"/>
          <p:cNvPicPr preferRelativeResize="0"/>
          <p:nvPr/>
        </p:nvPicPr>
        <p:blipFill rotWithShape="1">
          <a:blip r:embed="rId4">
            <a:alphaModFix/>
          </a:blip>
          <a:srcRect b="0" l="0" r="0" t="0"/>
          <a:stretch/>
        </p:blipFill>
        <p:spPr>
          <a:xfrm>
            <a:off x="98825" y="109675"/>
            <a:ext cx="2436825" cy="4029901"/>
          </a:xfrm>
          <a:prstGeom prst="rect">
            <a:avLst/>
          </a:prstGeom>
          <a:noFill/>
          <a:ln cap="flat" cmpd="sng" w="9525">
            <a:solidFill>
              <a:srgbClr val="FFD1A1"/>
            </a:solidFill>
            <a:prstDash val="solid"/>
            <a:round/>
            <a:headEnd len="sm" w="sm" type="none"/>
            <a:tailEnd len="sm" w="sm" type="none"/>
          </a:ln>
        </p:spPr>
      </p:pic>
      <p:sp>
        <p:nvSpPr>
          <p:cNvPr id="71" name="Google Shape;71;p14"/>
          <p:cNvSpPr txBox="1"/>
          <p:nvPr/>
        </p:nvSpPr>
        <p:spPr>
          <a:xfrm>
            <a:off x="134000" y="4236425"/>
            <a:ext cx="2401800" cy="6183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00"/>
              <a:buFont typeface="Arial"/>
              <a:buNone/>
            </a:pPr>
            <a:r>
              <a:rPr b="0" i="0" lang="en" sz="900" u="sng" cap="none" strike="noStrike">
                <a:solidFill>
                  <a:schemeClr val="hlink"/>
                </a:solidFill>
                <a:latin typeface="Arial"/>
                <a:ea typeface="Arial"/>
                <a:cs typeface="Arial"/>
                <a:sym typeface="Arial"/>
                <a:hlinkClick r:id="rId5"/>
              </a:rPr>
              <a:t>Helene Schjerfbeck 1881 - 1882. Charles Riis &amp; Co. Museovirasto - Musketti,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 sz="900" u="sng" cap="none" strike="noStrike">
                <a:solidFill>
                  <a:schemeClr val="hlink"/>
                </a:solidFill>
                <a:latin typeface="Arial"/>
                <a:ea typeface="Arial"/>
                <a:cs typeface="Arial"/>
                <a:sym typeface="Arial"/>
                <a:hlinkClick r:id="rId6"/>
              </a:rPr>
              <a:t>Historian kuvakokoelma. CC BY 4.0.</a:t>
            </a:r>
            <a:endParaRPr b="0" i="0" sz="900" u="none" cap="none" strike="noStrike">
              <a:solidFill>
                <a:srgbClr val="000000"/>
              </a:solidFill>
              <a:latin typeface="Arial"/>
              <a:ea typeface="Arial"/>
              <a:cs typeface="Arial"/>
              <a:sym typeface="Arial"/>
            </a:endParaRPr>
          </a:p>
        </p:txBody>
      </p:sp>
      <p:pic>
        <p:nvPicPr>
          <p:cNvPr id="72" name="Google Shape;72;p14"/>
          <p:cNvPicPr preferRelativeResize="0"/>
          <p:nvPr/>
        </p:nvPicPr>
        <p:blipFill rotWithShape="1">
          <a:blip r:embed="rId7">
            <a:alphaModFix/>
          </a:blip>
          <a:srcRect b="0" l="0" r="3109" t="0"/>
          <a:stretch/>
        </p:blipFill>
        <p:spPr>
          <a:xfrm>
            <a:off x="7445325" y="116000"/>
            <a:ext cx="1471325" cy="2276476"/>
          </a:xfrm>
          <a:prstGeom prst="rect">
            <a:avLst/>
          </a:prstGeom>
          <a:noFill/>
          <a:ln cap="flat" cmpd="sng" w="28575">
            <a:solidFill>
              <a:srgbClr val="F4C697"/>
            </a:solidFill>
            <a:prstDash val="solid"/>
            <a:round/>
            <a:headEnd len="sm" w="sm" type="none"/>
            <a:tailEnd len="sm" w="sm" type="none"/>
          </a:ln>
        </p:spPr>
      </p:pic>
      <p:pic>
        <p:nvPicPr>
          <p:cNvPr id="73" name="Google Shape;73;p14"/>
          <p:cNvPicPr preferRelativeResize="0"/>
          <p:nvPr/>
        </p:nvPicPr>
        <p:blipFill rotWithShape="1">
          <a:blip r:embed="rId8">
            <a:alphaModFix/>
          </a:blip>
          <a:srcRect b="0" l="0" r="0" t="0"/>
          <a:stretch/>
        </p:blipFill>
        <p:spPr>
          <a:xfrm>
            <a:off x="2784674" y="109675"/>
            <a:ext cx="2287200" cy="2289117"/>
          </a:xfrm>
          <a:prstGeom prst="rect">
            <a:avLst/>
          </a:prstGeom>
          <a:noFill/>
          <a:ln cap="flat" cmpd="sng" w="38100">
            <a:solidFill>
              <a:srgbClr val="FCE5CD"/>
            </a:solidFill>
            <a:prstDash val="solid"/>
            <a:round/>
            <a:headEnd len="sm" w="sm" type="none"/>
            <a:tailEnd len="sm" w="sm" type="none"/>
          </a:ln>
        </p:spPr>
      </p:pic>
      <p:sp>
        <p:nvSpPr>
          <p:cNvPr id="74" name="Google Shape;74;p14"/>
          <p:cNvSpPr txBox="1"/>
          <p:nvPr/>
        </p:nvSpPr>
        <p:spPr>
          <a:xfrm>
            <a:off x="5224925" y="109675"/>
            <a:ext cx="1673700" cy="7785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Helene Schjerfbeck, Metsästäjä koirineen. 1870-1871. Lyijykynä </a:t>
            </a:r>
            <a:r>
              <a:rPr b="0" i="0" lang="en" sz="800" u="none" cap="none" strike="noStrike">
                <a:solidFill>
                  <a:srgbClr val="444444"/>
                </a:solidFill>
                <a:latin typeface="Arial"/>
                <a:ea typeface="Arial"/>
                <a:cs typeface="Arial"/>
                <a:sym typeface="Arial"/>
              </a:rPr>
              <a:t>12,00 x 12,00 cm. Ateneum/</a:t>
            </a:r>
            <a:endParaRPr b="0" i="0" sz="800" u="none" cap="none" strike="noStrike">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444444"/>
                </a:solidFill>
                <a:latin typeface="Arial"/>
                <a:ea typeface="Arial"/>
                <a:cs typeface="Arial"/>
                <a:sym typeface="Arial"/>
              </a:rPr>
              <a:t>Kansallisgalleria.</a:t>
            </a:r>
            <a:r>
              <a:rPr b="0" i="0" lang="en" sz="800" u="none" cap="none" strike="noStrike">
                <a:solidFill>
                  <a:srgbClr val="000000"/>
                </a:solidFill>
                <a:latin typeface="Arial"/>
                <a:ea typeface="Arial"/>
                <a:cs typeface="Arial"/>
                <a:sym typeface="Arial"/>
              </a:rPr>
              <a:t> </a:t>
            </a:r>
            <a:r>
              <a:rPr b="0" i="0" lang="en" sz="800" u="sng" cap="none" strike="noStrike">
                <a:solidFill>
                  <a:schemeClr val="hlink"/>
                </a:solidFill>
                <a:latin typeface="Arial"/>
                <a:ea typeface="Arial"/>
                <a:cs typeface="Arial"/>
                <a:sym typeface="Arial"/>
                <a:hlinkClick r:id="rId9"/>
              </a:rPr>
              <a:t>Kuva: Kansallisgalleria </a:t>
            </a:r>
            <a:r>
              <a:rPr b="0" i="0" lang="en" sz="800" u="none" cap="none" strike="noStrike">
                <a:solidFill>
                  <a:srgbClr val="666666"/>
                </a:solidFill>
                <a:latin typeface="Arial"/>
                <a:ea typeface="Arial"/>
                <a:cs typeface="Arial"/>
                <a:sym typeface="Arial"/>
              </a:rPr>
              <a:t>/ Halkola, Kirsi</a:t>
            </a:r>
            <a:endParaRPr b="0" i="0" sz="800" u="none" cap="none" strike="noStrike">
              <a:solidFill>
                <a:srgbClr val="000000"/>
              </a:solidFill>
              <a:latin typeface="Arial"/>
              <a:ea typeface="Arial"/>
              <a:cs typeface="Arial"/>
              <a:sym typeface="Arial"/>
            </a:endParaRPr>
          </a:p>
        </p:txBody>
      </p:sp>
      <p:sp>
        <p:nvSpPr>
          <p:cNvPr id="75" name="Google Shape;75;p14"/>
          <p:cNvSpPr txBox="1"/>
          <p:nvPr/>
        </p:nvSpPr>
        <p:spPr>
          <a:xfrm>
            <a:off x="5584650" y="1516500"/>
            <a:ext cx="1745700" cy="8823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Helene Schjerfbeck, Tyttö ja harava, poika ja onki 1873. Lyijykynä, 17,00 x 27,00 cm. Ateneumin ystävien kokoelma. Ateneum/Kansallisgalleria. </a:t>
            </a:r>
            <a:r>
              <a:rPr b="0" i="0" lang="en" sz="800" u="sng" cap="none" strike="noStrike">
                <a:solidFill>
                  <a:schemeClr val="hlink"/>
                </a:solidFill>
                <a:latin typeface="Arial"/>
                <a:ea typeface="Arial"/>
                <a:cs typeface="Arial"/>
                <a:sym typeface="Arial"/>
                <a:hlinkClick r:id="rId10"/>
              </a:rPr>
              <a:t>Kuva: Kansallisgalleria/ </a:t>
            </a:r>
            <a:r>
              <a:rPr b="0" i="0" lang="en" sz="800" u="none" cap="none" strike="noStrike">
                <a:solidFill>
                  <a:srgbClr val="000000"/>
                </a:solidFill>
                <a:latin typeface="Arial"/>
                <a:ea typeface="Arial"/>
                <a:cs typeface="Arial"/>
                <a:sym typeface="Arial"/>
              </a:rPr>
              <a:t>Suvilammi Tero</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descr="Maisema9.JPG" id="80" name="Google Shape;80;p15"/>
          <p:cNvPicPr preferRelativeResize="0"/>
          <p:nvPr/>
        </p:nvPicPr>
        <p:blipFill rotWithShape="1">
          <a:blip r:embed="rId3">
            <a:alphaModFix/>
          </a:blip>
          <a:srcRect b="0" l="0" r="0" t="0"/>
          <a:stretch/>
        </p:blipFill>
        <p:spPr>
          <a:xfrm>
            <a:off x="-12" y="0"/>
            <a:ext cx="9144001" cy="5143499"/>
          </a:xfrm>
          <a:prstGeom prst="rect">
            <a:avLst/>
          </a:prstGeom>
          <a:noFill/>
          <a:ln>
            <a:noFill/>
          </a:ln>
        </p:spPr>
      </p:pic>
      <p:pic>
        <p:nvPicPr>
          <p:cNvPr descr="SCHEFERBERGASU7.png" id="81" name="Google Shape;81;p15"/>
          <p:cNvPicPr preferRelativeResize="0"/>
          <p:nvPr/>
        </p:nvPicPr>
        <p:blipFill rotWithShape="1">
          <a:blip r:embed="rId4">
            <a:alphaModFix/>
          </a:blip>
          <a:srcRect b="0" l="0" r="0" t="0"/>
          <a:stretch/>
        </p:blipFill>
        <p:spPr>
          <a:xfrm>
            <a:off x="-293675" y="1619000"/>
            <a:ext cx="1462474" cy="3169218"/>
          </a:xfrm>
          <a:prstGeom prst="rect">
            <a:avLst/>
          </a:prstGeom>
          <a:noFill/>
          <a:ln>
            <a:noFill/>
          </a:ln>
        </p:spPr>
      </p:pic>
      <p:sp>
        <p:nvSpPr>
          <p:cNvPr id="82" name="Google Shape;82;p15"/>
          <p:cNvSpPr/>
          <p:nvPr/>
        </p:nvSpPr>
        <p:spPr>
          <a:xfrm>
            <a:off x="131400" y="126075"/>
            <a:ext cx="3624000" cy="737400"/>
          </a:xfrm>
          <a:prstGeom prst="wedgeRoundRectCallout">
            <a:avLst>
              <a:gd fmla="val -40521" name="adj1"/>
              <a:gd fmla="val 78745"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5"/>
          <p:cNvSpPr txBox="1"/>
          <p:nvPr/>
        </p:nvSpPr>
        <p:spPr>
          <a:xfrm>
            <a:off x="52575" y="185400"/>
            <a:ext cx="3755400" cy="85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000000"/>
                </a:solidFill>
                <a:latin typeface="Arial"/>
                <a:ea typeface="Arial"/>
                <a:cs typeface="Arial"/>
                <a:sym typeface="Arial"/>
              </a:rPr>
              <a:t>”Ei, unelmointi ei sovi minulle, tehdä työtä, elää työn kautta, se on minun tieni.”</a:t>
            </a:r>
            <a:endParaRPr b="0" i="1" sz="1400" u="none" cap="none" strike="noStrike">
              <a:solidFill>
                <a:srgbClr val="000000"/>
              </a:solidFill>
              <a:latin typeface="Arial"/>
              <a:ea typeface="Arial"/>
              <a:cs typeface="Arial"/>
              <a:sym typeface="Arial"/>
            </a:endParaRPr>
          </a:p>
        </p:txBody>
      </p:sp>
      <p:pic>
        <p:nvPicPr>
          <p:cNvPr descr="app.jpg" id="84" name="Google Shape;84;p15"/>
          <p:cNvPicPr preferRelativeResize="0"/>
          <p:nvPr/>
        </p:nvPicPr>
        <p:blipFill rotWithShape="1">
          <a:blip r:embed="rId5">
            <a:alphaModFix/>
          </a:blip>
          <a:srcRect b="0" l="0" r="0" t="0"/>
          <a:stretch/>
        </p:blipFill>
        <p:spPr>
          <a:xfrm>
            <a:off x="4084175" y="126075"/>
            <a:ext cx="3354750" cy="2658623"/>
          </a:xfrm>
          <a:prstGeom prst="rect">
            <a:avLst/>
          </a:prstGeom>
          <a:noFill/>
          <a:ln cap="flat" cmpd="sng" w="28575">
            <a:solidFill>
              <a:srgbClr val="F9CB9C"/>
            </a:solidFill>
            <a:prstDash val="solid"/>
            <a:round/>
            <a:headEnd len="sm" w="sm" type="none"/>
            <a:tailEnd len="sm" w="sm" type="none"/>
          </a:ln>
        </p:spPr>
      </p:pic>
      <p:sp>
        <p:nvSpPr>
          <p:cNvPr id="85" name="Google Shape;85;p15"/>
          <p:cNvSpPr txBox="1"/>
          <p:nvPr/>
        </p:nvSpPr>
        <p:spPr>
          <a:xfrm>
            <a:off x="7557475" y="126075"/>
            <a:ext cx="1462500" cy="12912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800" u="none" cap="none" strike="noStrike">
                <a:solidFill>
                  <a:schemeClr val="accent2"/>
                </a:solidFill>
                <a:latin typeface="Arial"/>
                <a:ea typeface="Arial"/>
                <a:cs typeface="Arial"/>
                <a:sym typeface="Arial"/>
              </a:rPr>
              <a:t>Helene Schjerfbeck, Äiti ja lapsi, 1886. Öljy kankaalle, 72,5 x 92,0 cm. Kokoelma Montgomery.</a:t>
            </a:r>
            <a:endParaRPr b="0" i="0" sz="8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800" u="none" cap="none" strike="noStrike">
                <a:solidFill>
                  <a:schemeClr val="accent2"/>
                </a:solidFill>
                <a:latin typeface="Arial"/>
                <a:ea typeface="Arial"/>
                <a:cs typeface="Arial"/>
                <a:sym typeface="Arial"/>
              </a:rPr>
              <a:t>Kansallisgalleria / Ateneumin taidemuseo. </a:t>
            </a:r>
            <a:r>
              <a:rPr b="0" i="0" lang="en" sz="800" u="sng" cap="none" strike="noStrike">
                <a:solidFill>
                  <a:schemeClr val="hlink"/>
                </a:solidFill>
                <a:latin typeface="Arial"/>
                <a:ea typeface="Arial"/>
                <a:cs typeface="Arial"/>
                <a:sym typeface="Arial"/>
                <a:hlinkClick r:id="rId6"/>
              </a:rPr>
              <a:t>Kuva: Kansallisgalleria</a:t>
            </a:r>
            <a:r>
              <a:rPr b="0" i="0" lang="en" sz="800" u="none" cap="none" strike="noStrike">
                <a:solidFill>
                  <a:schemeClr val="accent2"/>
                </a:solidFill>
                <a:latin typeface="Arial"/>
                <a:ea typeface="Arial"/>
                <a:cs typeface="Arial"/>
                <a:sym typeface="Arial"/>
              </a:rPr>
              <a:t> / Hannu Aaltonen</a:t>
            </a:r>
            <a:endParaRPr b="0" i="0" sz="8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5"/>
          <p:cNvSpPr txBox="1"/>
          <p:nvPr/>
        </p:nvSpPr>
        <p:spPr>
          <a:xfrm>
            <a:off x="4046375" y="2916625"/>
            <a:ext cx="4973400" cy="21423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Schjerfbeck ontui miltei koko ikänsä. Hän oli kaatunut nelivuotiaana portaissa ja murtanut vasemman lonkkansa. Vaiva johti vuonna 1885 kihlauksen purkautumiseen erään tuntemattoman taitelijan kanssa, kun taiteilijan sukulaiset epäilivät Schjerfbeckin sairastavan tuberkuloosia.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Schjerfbeck ei koskaan perustanut perhettä. Isänsä kuoltua hän asui äitinsä kanssa aina tämän kuolemaan asti. Lapset ovat kuitenkin tärkeä teema Schjerfbeckin taiteessa.</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p:txBody>
      </p:sp>
      <p:pic>
        <p:nvPicPr>
          <p:cNvPr id="87" name="Google Shape;87;p15"/>
          <p:cNvPicPr preferRelativeResize="0"/>
          <p:nvPr/>
        </p:nvPicPr>
        <p:blipFill rotWithShape="1">
          <a:blip r:embed="rId7">
            <a:alphaModFix/>
          </a:blip>
          <a:srcRect b="0" l="0" r="0" t="0"/>
          <a:stretch/>
        </p:blipFill>
        <p:spPr>
          <a:xfrm>
            <a:off x="1431113" y="1187575"/>
            <a:ext cx="2465878" cy="3238151"/>
          </a:xfrm>
          <a:prstGeom prst="rect">
            <a:avLst/>
          </a:prstGeom>
          <a:noFill/>
          <a:ln cap="flat" cmpd="sng" w="28575">
            <a:solidFill>
              <a:srgbClr val="FFD1A1"/>
            </a:solidFill>
            <a:prstDash val="solid"/>
            <a:round/>
            <a:headEnd len="sm" w="sm" type="none"/>
            <a:tailEnd len="sm" w="sm" type="none"/>
          </a:ln>
        </p:spPr>
      </p:pic>
      <p:sp>
        <p:nvSpPr>
          <p:cNvPr id="88" name="Google Shape;88;p15"/>
          <p:cNvSpPr txBox="1"/>
          <p:nvPr/>
        </p:nvSpPr>
        <p:spPr>
          <a:xfrm>
            <a:off x="1431038" y="4570825"/>
            <a:ext cx="2466000" cy="4881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Helene Schjerfbeck, Kehdon ääressä 1893. Öljy kankaalle. </a:t>
            </a:r>
            <a:r>
              <a:rPr b="0" i="0" lang="en" sz="800" u="none" cap="none" strike="noStrike">
                <a:solidFill>
                  <a:schemeClr val="accent2"/>
                </a:solidFill>
                <a:highlight>
                  <a:srgbClr val="FFFFFF"/>
                </a:highlight>
                <a:latin typeface="Calibri"/>
                <a:ea typeface="Calibri"/>
                <a:cs typeface="Calibri"/>
                <a:sym typeface="Calibri"/>
              </a:rPr>
              <a:t>62,0 x 49,5 cm</a:t>
            </a:r>
            <a:r>
              <a:rPr b="0" i="0" lang="en" sz="800" u="none" cap="none" strike="noStrike">
                <a:solidFill>
                  <a:srgbClr val="000000"/>
                </a:solidFill>
                <a:latin typeface="Arial"/>
                <a:ea typeface="Arial"/>
                <a:cs typeface="Arial"/>
                <a:sym typeface="Arial"/>
              </a:rPr>
              <a:t> Reitzin säätiö. Kuva: Reitzin säätiö/ Matias Uusikylä</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descr="Maisema9.JPG" id="93" name="Google Shape;93;p16"/>
          <p:cNvPicPr preferRelativeResize="0"/>
          <p:nvPr/>
        </p:nvPicPr>
        <p:blipFill rotWithShape="1">
          <a:blip r:embed="rId3">
            <a:alphaModFix/>
          </a:blip>
          <a:srcRect b="0" l="0" r="0" t="0"/>
          <a:stretch/>
        </p:blipFill>
        <p:spPr>
          <a:xfrm>
            <a:off x="0" y="0"/>
            <a:ext cx="9144001" cy="5143499"/>
          </a:xfrm>
          <a:prstGeom prst="rect">
            <a:avLst/>
          </a:prstGeom>
          <a:noFill/>
          <a:ln>
            <a:noFill/>
          </a:ln>
        </p:spPr>
      </p:pic>
      <p:pic>
        <p:nvPicPr>
          <p:cNvPr descr="SCHEFERBERGASU7.png" id="94" name="Google Shape;94;p16"/>
          <p:cNvPicPr preferRelativeResize="0"/>
          <p:nvPr/>
        </p:nvPicPr>
        <p:blipFill rotWithShape="1">
          <a:blip r:embed="rId4">
            <a:alphaModFix/>
          </a:blip>
          <a:srcRect b="0" l="0" r="0" t="0"/>
          <a:stretch/>
        </p:blipFill>
        <p:spPr>
          <a:xfrm>
            <a:off x="5142025" y="1905075"/>
            <a:ext cx="1473875" cy="3193923"/>
          </a:xfrm>
          <a:prstGeom prst="rect">
            <a:avLst/>
          </a:prstGeom>
          <a:noFill/>
          <a:ln>
            <a:noFill/>
          </a:ln>
        </p:spPr>
      </p:pic>
      <p:sp>
        <p:nvSpPr>
          <p:cNvPr id="95" name="Google Shape;95;p16"/>
          <p:cNvSpPr txBox="1"/>
          <p:nvPr/>
        </p:nvSpPr>
        <p:spPr>
          <a:xfrm>
            <a:off x="134225" y="3211650"/>
            <a:ext cx="4778100" cy="18201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Varhaisemmassa tuotannossa on paljon historia-aiheisia maalauksia ja tilannekuvia tavallisten ihmisten elämästä. Myöhemmin Schjerfbeckin tyyli pelkistyi huomattavasti, ja aiheena oli usein yksi ihminen tyylitellysti ja viitteellisesti maalattuna. Värit merkitsivät hänelle paljon. Ne olivat tapa ilmaista tunteita. Hän saattoi maalata asioita ja ihmisiä toisen väriseksi kuin ne oikeasti olivat, ja hän soinnutti yllättäviäkin värejä toisiinsa todella taitavasti.</a:t>
            </a:r>
            <a:endParaRPr b="0" i="0" sz="1400" u="none" cap="none" strike="noStrike">
              <a:solidFill>
                <a:srgbClr val="000000"/>
              </a:solidFill>
              <a:latin typeface="Arial"/>
              <a:ea typeface="Arial"/>
              <a:cs typeface="Arial"/>
              <a:sym typeface="Arial"/>
            </a:endParaRPr>
          </a:p>
        </p:txBody>
      </p:sp>
      <p:sp>
        <p:nvSpPr>
          <p:cNvPr id="96" name="Google Shape;96;p16"/>
          <p:cNvSpPr/>
          <p:nvPr/>
        </p:nvSpPr>
        <p:spPr>
          <a:xfrm>
            <a:off x="3954300" y="176075"/>
            <a:ext cx="2661600" cy="1541700"/>
          </a:xfrm>
          <a:prstGeom prst="wedgeRoundRectCallout">
            <a:avLst>
              <a:gd fmla="val -7755" name="adj1"/>
              <a:gd fmla="val 81855"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6"/>
          <p:cNvSpPr txBox="1"/>
          <p:nvPr/>
        </p:nvSpPr>
        <p:spPr>
          <a:xfrm>
            <a:off x="3954300" y="176075"/>
            <a:ext cx="2551200" cy="1236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t>
            </a:r>
            <a:r>
              <a:rPr b="0" i="1" lang="en" sz="1400" u="none" cap="none" strike="noStrike">
                <a:solidFill>
                  <a:schemeClr val="dk1"/>
                </a:solidFill>
                <a:latin typeface="Arial"/>
                <a:ea typeface="Arial"/>
                <a:cs typeface="Arial"/>
                <a:sym typeface="Arial"/>
              </a:rPr>
              <a:t>Täydellinen lopputulos ei synny pelkästä sävystä vaan kunkin sävyn määrästä. Miten usein yksi siveltimenveto tekeekään hyvää ja seuraava sipaisu samalla värillä pilaa.”</a:t>
            </a:r>
            <a:endParaRPr b="0" i="0" sz="1400" u="none" cap="none" strike="noStrike">
              <a:solidFill>
                <a:srgbClr val="000000"/>
              </a:solidFill>
              <a:latin typeface="Arial"/>
              <a:ea typeface="Arial"/>
              <a:cs typeface="Arial"/>
              <a:sym typeface="Arial"/>
            </a:endParaRPr>
          </a:p>
        </p:txBody>
      </p:sp>
      <p:pic>
        <p:nvPicPr>
          <p:cNvPr id="98" name="Google Shape;98;p16"/>
          <p:cNvPicPr preferRelativeResize="0"/>
          <p:nvPr/>
        </p:nvPicPr>
        <p:blipFill rotWithShape="1">
          <a:blip r:embed="rId5">
            <a:alphaModFix/>
          </a:blip>
          <a:srcRect b="0" l="0" r="0" t="0"/>
          <a:stretch/>
        </p:blipFill>
        <p:spPr>
          <a:xfrm>
            <a:off x="6926825" y="176075"/>
            <a:ext cx="1993025" cy="3481299"/>
          </a:xfrm>
          <a:prstGeom prst="rect">
            <a:avLst/>
          </a:prstGeom>
          <a:noFill/>
          <a:ln cap="flat" cmpd="sng" w="38100">
            <a:solidFill>
              <a:srgbClr val="FFD1A1"/>
            </a:solidFill>
            <a:prstDash val="solid"/>
            <a:round/>
            <a:headEnd len="sm" w="sm" type="none"/>
            <a:tailEnd len="sm" w="sm" type="none"/>
          </a:ln>
        </p:spPr>
      </p:pic>
      <p:pic>
        <p:nvPicPr>
          <p:cNvPr id="99" name="Google Shape;99;p16"/>
          <p:cNvPicPr preferRelativeResize="0"/>
          <p:nvPr/>
        </p:nvPicPr>
        <p:blipFill rotWithShape="1">
          <a:blip r:embed="rId6">
            <a:alphaModFix/>
          </a:blip>
          <a:srcRect b="0" l="0" r="0" t="0"/>
          <a:stretch/>
        </p:blipFill>
        <p:spPr>
          <a:xfrm>
            <a:off x="160687" y="176075"/>
            <a:ext cx="3538725" cy="2265325"/>
          </a:xfrm>
          <a:prstGeom prst="rect">
            <a:avLst/>
          </a:prstGeom>
          <a:noFill/>
          <a:ln cap="flat" cmpd="sng" w="38100">
            <a:solidFill>
              <a:srgbClr val="FFD1A1"/>
            </a:solidFill>
            <a:prstDash val="solid"/>
            <a:round/>
            <a:headEnd len="sm" w="sm" type="none"/>
            <a:tailEnd len="sm" w="sm" type="none"/>
          </a:ln>
        </p:spPr>
      </p:pic>
      <p:sp>
        <p:nvSpPr>
          <p:cNvPr id="100" name="Google Shape;100;p16"/>
          <p:cNvSpPr txBox="1"/>
          <p:nvPr/>
        </p:nvSpPr>
        <p:spPr>
          <a:xfrm>
            <a:off x="134225" y="2556825"/>
            <a:ext cx="3565200" cy="5394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Helene </a:t>
            </a:r>
            <a:r>
              <a:rPr b="0" i="0" lang="en" sz="800" u="none" cap="none" strike="noStrike">
                <a:solidFill>
                  <a:srgbClr val="000000"/>
                </a:solidFill>
                <a:latin typeface="Arial"/>
                <a:ea typeface="Arial"/>
                <a:cs typeface="Arial"/>
                <a:sym typeface="Arial"/>
              </a:rPr>
              <a:t>Schjerfbeck, Haavoittunut soturi hangella, 1880. Öljy kankaalle. </a:t>
            </a:r>
            <a:r>
              <a:rPr b="0" i="0" lang="en" sz="800" u="none" cap="none" strike="noStrike">
                <a:solidFill>
                  <a:srgbClr val="444444"/>
                </a:solidFill>
                <a:latin typeface="Arial"/>
                <a:ea typeface="Arial"/>
                <a:cs typeface="Arial"/>
                <a:sym typeface="Arial"/>
              </a:rPr>
              <a:t>39,00 x 59,50 cm. Ateneum/Kansallisgalleria </a:t>
            </a:r>
            <a:endParaRPr b="0" i="0" sz="800" u="none" cap="none" strike="noStrike">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7"/>
              </a:rPr>
              <a:t>Kuva: Kansallisgalleria </a:t>
            </a:r>
            <a:r>
              <a:rPr b="0" i="0" lang="en" sz="800" u="none" cap="none" strike="noStrike">
                <a:solidFill>
                  <a:srgbClr val="666666"/>
                </a:solidFill>
                <a:latin typeface="Arial"/>
                <a:ea typeface="Arial"/>
                <a:cs typeface="Arial"/>
                <a:sym typeface="Arial"/>
              </a:rPr>
              <a:t>/ Eweis, Yehia</a:t>
            </a:r>
            <a:endParaRPr b="0" i="0" sz="800" u="none" cap="none" strike="noStrike">
              <a:solidFill>
                <a:srgbClr val="666666"/>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666666"/>
              </a:solidFill>
              <a:latin typeface="Arial"/>
              <a:ea typeface="Arial"/>
              <a:cs typeface="Arial"/>
              <a:sym typeface="Arial"/>
            </a:endParaRPr>
          </a:p>
        </p:txBody>
      </p:sp>
      <p:sp>
        <p:nvSpPr>
          <p:cNvPr id="101" name="Google Shape;101;p16"/>
          <p:cNvSpPr txBox="1"/>
          <p:nvPr/>
        </p:nvSpPr>
        <p:spPr>
          <a:xfrm>
            <a:off x="6894350" y="3797925"/>
            <a:ext cx="2058000" cy="9888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190500" rtl="0" algn="l">
              <a:lnSpc>
                <a:spcPct val="115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Helene </a:t>
            </a:r>
            <a:r>
              <a:rPr b="0" i="0" lang="en" sz="800" u="none" cap="none" strike="noStrike">
                <a:solidFill>
                  <a:srgbClr val="000000"/>
                </a:solidFill>
                <a:latin typeface="Arial"/>
                <a:ea typeface="Arial"/>
                <a:cs typeface="Arial"/>
                <a:sym typeface="Arial"/>
              </a:rPr>
              <a:t>Schjerfbeck, Kansakoulutyttö II, 1908. Öljy kankaalle. </a:t>
            </a:r>
            <a:r>
              <a:rPr b="0" i="0" lang="en" sz="800" u="none" cap="none" strike="noStrike">
                <a:solidFill>
                  <a:srgbClr val="444444"/>
                </a:solidFill>
                <a:latin typeface="Arial"/>
                <a:ea typeface="Arial"/>
                <a:cs typeface="Arial"/>
                <a:sym typeface="Arial"/>
              </a:rPr>
              <a:t>71,00  x 40,50 cm. Herman ja Elisabeth Hallonbladin kokoelma. Ateneum/ Kansallisgalleria. </a:t>
            </a:r>
            <a:r>
              <a:rPr b="0" i="0" lang="en" sz="800" u="sng" cap="none" strike="noStrike">
                <a:solidFill>
                  <a:schemeClr val="hlink"/>
                </a:solidFill>
                <a:latin typeface="Arial"/>
                <a:ea typeface="Arial"/>
                <a:cs typeface="Arial"/>
                <a:sym typeface="Arial"/>
                <a:hlinkClick r:id="rId8"/>
              </a:rPr>
              <a:t>Kuva: Kansallisgalleria </a:t>
            </a:r>
            <a:r>
              <a:rPr b="0" i="0" lang="en" sz="800" u="none" cap="none" strike="noStrike">
                <a:solidFill>
                  <a:srgbClr val="666666"/>
                </a:solidFill>
                <a:latin typeface="Arial"/>
                <a:ea typeface="Arial"/>
                <a:cs typeface="Arial"/>
                <a:sym typeface="Arial"/>
              </a:rPr>
              <a:t>/ Hannu Aaltonen. </a:t>
            </a:r>
            <a:endParaRPr b="0" i="0" sz="800" u="none" cap="none" strike="noStrike">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66666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descr="Maisema9.JPG" id="106" name="Google Shape;106;p17"/>
          <p:cNvPicPr preferRelativeResize="0"/>
          <p:nvPr/>
        </p:nvPicPr>
        <p:blipFill rotWithShape="1">
          <a:blip r:embed="rId3">
            <a:alphaModFix/>
          </a:blip>
          <a:srcRect b="0" l="0" r="0" t="0"/>
          <a:stretch/>
        </p:blipFill>
        <p:spPr>
          <a:xfrm>
            <a:off x="0" y="0"/>
            <a:ext cx="9144001" cy="5143499"/>
          </a:xfrm>
          <a:prstGeom prst="rect">
            <a:avLst/>
          </a:prstGeom>
          <a:noFill/>
          <a:ln>
            <a:noFill/>
          </a:ln>
        </p:spPr>
      </p:pic>
      <p:pic>
        <p:nvPicPr>
          <p:cNvPr descr="app.jpg" id="107" name="Google Shape;107;p17"/>
          <p:cNvPicPr preferRelativeResize="0"/>
          <p:nvPr/>
        </p:nvPicPr>
        <p:blipFill rotWithShape="1">
          <a:blip r:embed="rId4">
            <a:alphaModFix/>
          </a:blip>
          <a:srcRect b="0" l="0" r="0" t="0"/>
          <a:stretch/>
        </p:blipFill>
        <p:spPr>
          <a:xfrm>
            <a:off x="2277288" y="216413"/>
            <a:ext cx="3131649" cy="2664501"/>
          </a:xfrm>
          <a:prstGeom prst="rect">
            <a:avLst/>
          </a:prstGeom>
          <a:noFill/>
          <a:ln cap="flat" cmpd="sng" w="38100">
            <a:solidFill>
              <a:srgbClr val="F9CB9C"/>
            </a:solidFill>
            <a:prstDash val="solid"/>
            <a:round/>
            <a:headEnd len="sm" w="sm" type="none"/>
            <a:tailEnd len="sm" w="sm" type="none"/>
          </a:ln>
        </p:spPr>
      </p:pic>
      <p:pic>
        <p:nvPicPr>
          <p:cNvPr descr="SCHEFERBERGASU7.png" id="108" name="Google Shape;108;p17"/>
          <p:cNvPicPr preferRelativeResize="0"/>
          <p:nvPr/>
        </p:nvPicPr>
        <p:blipFill rotWithShape="1">
          <a:blip r:embed="rId5">
            <a:alphaModFix/>
          </a:blip>
          <a:srcRect b="0" l="0" r="0" t="0"/>
          <a:stretch/>
        </p:blipFill>
        <p:spPr>
          <a:xfrm>
            <a:off x="117950" y="2468912"/>
            <a:ext cx="1470975" cy="3187624"/>
          </a:xfrm>
          <a:prstGeom prst="rect">
            <a:avLst/>
          </a:prstGeom>
          <a:noFill/>
          <a:ln>
            <a:noFill/>
          </a:ln>
        </p:spPr>
      </p:pic>
      <p:sp>
        <p:nvSpPr>
          <p:cNvPr id="109" name="Google Shape;109;p17"/>
          <p:cNvSpPr txBox="1"/>
          <p:nvPr/>
        </p:nvSpPr>
        <p:spPr>
          <a:xfrm>
            <a:off x="2277250" y="2994125"/>
            <a:ext cx="3131700" cy="5724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800" u="none" cap="none" strike="noStrike">
                <a:solidFill>
                  <a:schemeClr val="accent2"/>
                </a:solidFill>
                <a:latin typeface="Arial"/>
                <a:ea typeface="Arial"/>
                <a:cs typeface="Arial"/>
                <a:sym typeface="Arial"/>
              </a:rPr>
              <a:t>Helene Schjerfbeck, Toipilas, 1888. Öljy kankaalle, 92,0 x 107,0 cm. Kansallisgalleria / Ateneumin taidemuseo</a:t>
            </a:r>
            <a:endParaRPr b="0" i="0" sz="8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800" u="sng" cap="none" strike="noStrike">
                <a:solidFill>
                  <a:schemeClr val="hlink"/>
                </a:solidFill>
                <a:latin typeface="Arial"/>
                <a:ea typeface="Arial"/>
                <a:cs typeface="Arial"/>
                <a:sym typeface="Arial"/>
                <a:hlinkClick r:id="rId6"/>
              </a:rPr>
              <a:t>Kuva: Kansallisgalleria </a:t>
            </a:r>
            <a:r>
              <a:rPr b="0" i="0" lang="en" sz="800" u="none" cap="none" strike="noStrike">
                <a:solidFill>
                  <a:schemeClr val="accent2"/>
                </a:solidFill>
                <a:latin typeface="Arial"/>
                <a:ea typeface="Arial"/>
                <a:cs typeface="Arial"/>
                <a:sym typeface="Arial"/>
              </a:rPr>
              <a:t>/ Yehia Eweis</a:t>
            </a:r>
            <a:endParaRPr b="0" i="0" sz="800" u="none" cap="none" strike="noStrike">
              <a:solidFill>
                <a:schemeClr val="accent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7"/>
          <p:cNvSpPr txBox="1"/>
          <p:nvPr/>
        </p:nvSpPr>
        <p:spPr>
          <a:xfrm>
            <a:off x="2196925" y="4007025"/>
            <a:ext cx="6823500" cy="9105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Monet Schjerfbeckin lapsiaiheiset työt kiinnostivat ja menestyivät. Englannissa maalattu Toipilas (1888) palkittiin Pariisin maailmannäyttelyssä 1889 pronssimitalilla. Öljyvärimaalaus Tanssiaiskengät (1882), on arvokkain koskaan myyty suomalainen taideteos. </a:t>
            </a:r>
            <a:endParaRPr b="0" i="0" sz="1400" u="none" cap="none" strike="noStrike">
              <a:solidFill>
                <a:srgbClr val="000000"/>
              </a:solidFill>
              <a:latin typeface="Arial"/>
              <a:ea typeface="Arial"/>
              <a:cs typeface="Arial"/>
              <a:sym typeface="Arial"/>
            </a:endParaRPr>
          </a:p>
        </p:txBody>
      </p:sp>
      <p:sp>
        <p:nvSpPr>
          <p:cNvPr id="111" name="Google Shape;111;p17"/>
          <p:cNvSpPr/>
          <p:nvPr/>
        </p:nvSpPr>
        <p:spPr>
          <a:xfrm>
            <a:off x="174050" y="138475"/>
            <a:ext cx="1773600" cy="1644900"/>
          </a:xfrm>
          <a:prstGeom prst="wedgeRoundRectCallout">
            <a:avLst>
              <a:gd fmla="val -20123" name="adj1"/>
              <a:gd fmla="val 79099" name="adj2"/>
              <a:gd fmla="val 0" name="adj3"/>
            </a:avLst>
          </a:prstGeom>
          <a:solidFill>
            <a:schemeClr val="lt2"/>
          </a:solidFill>
          <a:ln cap="flat" cmpd="sng" w="9525">
            <a:solidFill>
              <a:srgbClr val="44444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2" name="Google Shape;112;p17"/>
          <p:cNvPicPr preferRelativeResize="0"/>
          <p:nvPr/>
        </p:nvPicPr>
        <p:blipFill rotWithShape="1">
          <a:blip r:embed="rId7">
            <a:alphaModFix/>
          </a:blip>
          <a:srcRect b="0" l="0" r="0" t="0"/>
          <a:stretch/>
        </p:blipFill>
        <p:spPr>
          <a:xfrm>
            <a:off x="5738575" y="208575"/>
            <a:ext cx="3131650" cy="2680195"/>
          </a:xfrm>
          <a:prstGeom prst="rect">
            <a:avLst/>
          </a:prstGeom>
          <a:noFill/>
          <a:ln cap="flat" cmpd="sng" w="38100">
            <a:solidFill>
              <a:srgbClr val="FFD1A1"/>
            </a:solidFill>
            <a:prstDash val="solid"/>
            <a:round/>
            <a:headEnd len="sm" w="sm" type="none"/>
            <a:tailEnd len="sm" w="sm" type="none"/>
          </a:ln>
        </p:spPr>
      </p:pic>
      <p:sp>
        <p:nvSpPr>
          <p:cNvPr id="113" name="Google Shape;113;p17"/>
          <p:cNvSpPr txBox="1"/>
          <p:nvPr/>
        </p:nvSpPr>
        <p:spPr>
          <a:xfrm>
            <a:off x="197600" y="368375"/>
            <a:ext cx="1726500" cy="1278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a:t>
            </a:r>
            <a:r>
              <a:rPr b="0" i="1" lang="en" sz="1400" u="none" cap="none" strike="noStrike">
                <a:solidFill>
                  <a:schemeClr val="dk1"/>
                </a:solidFill>
                <a:latin typeface="Arial"/>
                <a:ea typeface="Arial"/>
                <a:cs typeface="Arial"/>
                <a:sym typeface="Arial"/>
              </a:rPr>
              <a:t>Mieluiten olen maalannut köyhiä herkkiä lapsia, en tiedä kiinnostaako se ketään.”</a:t>
            </a:r>
            <a:endParaRPr b="0" i="1" sz="1400" u="none" cap="none" strike="noStrike">
              <a:solidFill>
                <a:schemeClr val="dk1"/>
              </a:solidFill>
              <a:latin typeface="Arial"/>
              <a:ea typeface="Arial"/>
              <a:cs typeface="Arial"/>
              <a:sym typeface="Arial"/>
            </a:endParaRPr>
          </a:p>
        </p:txBody>
      </p:sp>
      <p:sp>
        <p:nvSpPr>
          <p:cNvPr id="114" name="Google Shape;114;p17"/>
          <p:cNvSpPr txBox="1"/>
          <p:nvPr/>
        </p:nvSpPr>
        <p:spPr>
          <a:xfrm>
            <a:off x="5760450" y="2994125"/>
            <a:ext cx="3087900" cy="5724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Helene Schjerfbeck, Tanssiaiskengät 1882. Öljy kankaalle, 55 x 64,5 cm. Yksityiskokoelma.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8"/>
              </a:rPr>
              <a:t>Kuva: Wikipedia</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descr="Maisema9.JPG" id="119" name="Google Shape;119;p18"/>
          <p:cNvPicPr preferRelativeResize="0"/>
          <p:nvPr/>
        </p:nvPicPr>
        <p:blipFill rotWithShape="1">
          <a:blip r:embed="rId3">
            <a:alphaModFix/>
          </a:blip>
          <a:srcRect b="0" l="0" r="0" t="0"/>
          <a:stretch/>
        </p:blipFill>
        <p:spPr>
          <a:xfrm>
            <a:off x="0" y="0"/>
            <a:ext cx="9144001" cy="5143499"/>
          </a:xfrm>
          <a:prstGeom prst="rect">
            <a:avLst/>
          </a:prstGeom>
          <a:noFill/>
          <a:ln>
            <a:noFill/>
          </a:ln>
        </p:spPr>
      </p:pic>
      <p:sp>
        <p:nvSpPr>
          <p:cNvPr id="120" name="Google Shape;120;p18"/>
          <p:cNvSpPr txBox="1"/>
          <p:nvPr/>
        </p:nvSpPr>
        <p:spPr>
          <a:xfrm>
            <a:off x="220350" y="214975"/>
            <a:ext cx="4680900" cy="24033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Sen sijaan Pikkusiskoaan ruokkiva poika (1881) teosta moni piti sen valmistumisaikana rumana.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Taiteen totuus, rehellisyys ja kaunistelemattomuus olivat Helenelle tärkeitä arvoja. Hän näki kauneutta sellaisissakin arkisissa tai pienissä asioissa, jotka toisten mielestä olivat mitättömiä tai rumia. Hän maalasi oman näkemyksensä mukaisesti, rohkeasti. Ihmisissä häntä kiinnosti se, mitä he olivat sisimmässään – ulkoinen koristeellisuus ei häntä viehättänyt.</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SCHEFERBERGASU7.png" id="121" name="Google Shape;121;p18"/>
          <p:cNvPicPr preferRelativeResize="0"/>
          <p:nvPr/>
        </p:nvPicPr>
        <p:blipFill rotWithShape="1">
          <a:blip r:embed="rId4">
            <a:alphaModFix/>
          </a:blip>
          <a:srcRect b="0" l="0" r="0" t="0"/>
          <a:stretch/>
        </p:blipFill>
        <p:spPr>
          <a:xfrm>
            <a:off x="3036013" y="2819850"/>
            <a:ext cx="2232874" cy="4838701"/>
          </a:xfrm>
          <a:prstGeom prst="rect">
            <a:avLst/>
          </a:prstGeom>
          <a:noFill/>
          <a:ln>
            <a:noFill/>
          </a:ln>
        </p:spPr>
      </p:pic>
      <p:sp>
        <p:nvSpPr>
          <p:cNvPr id="122" name="Google Shape;122;p18"/>
          <p:cNvSpPr/>
          <p:nvPr/>
        </p:nvSpPr>
        <p:spPr>
          <a:xfrm>
            <a:off x="220350" y="3325100"/>
            <a:ext cx="3214800" cy="1190700"/>
          </a:xfrm>
          <a:prstGeom prst="wedgeRoundRectCallout">
            <a:avLst>
              <a:gd fmla="val 58252" name="adj1"/>
              <a:gd fmla="val -24538"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8"/>
          <p:cNvSpPr txBox="1"/>
          <p:nvPr/>
        </p:nvSpPr>
        <p:spPr>
          <a:xfrm>
            <a:off x="220350" y="3431350"/>
            <a:ext cx="3214800" cy="1190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a:t>
            </a:r>
            <a:r>
              <a:rPr b="0" i="1" lang="en" sz="1400" u="none" cap="none" strike="noStrike">
                <a:solidFill>
                  <a:schemeClr val="dk1"/>
                </a:solidFill>
                <a:latin typeface="Arial"/>
                <a:ea typeface="Arial"/>
                <a:cs typeface="Arial"/>
                <a:sym typeface="Arial"/>
              </a:rPr>
              <a:t>Ja taiteen todellisuudesta sitten. Se joka maalaa oman näkemyksensä, vaikuttaa todellisemmalta kuin se joka kopioi uskollisesti.”</a:t>
            </a:r>
            <a:endParaRPr b="0" i="0" sz="1400" u="none" cap="none" strike="noStrike">
              <a:solidFill>
                <a:srgbClr val="000000"/>
              </a:solidFill>
              <a:latin typeface="Arial"/>
              <a:ea typeface="Arial"/>
              <a:cs typeface="Arial"/>
              <a:sym typeface="Arial"/>
            </a:endParaRPr>
          </a:p>
        </p:txBody>
      </p:sp>
      <p:pic>
        <p:nvPicPr>
          <p:cNvPr descr="app.jpg" id="124" name="Google Shape;124;p18"/>
          <p:cNvPicPr preferRelativeResize="0"/>
          <p:nvPr/>
        </p:nvPicPr>
        <p:blipFill rotWithShape="1">
          <a:blip r:embed="rId5">
            <a:alphaModFix/>
          </a:blip>
          <a:srcRect b="0" l="0" r="0" t="0"/>
          <a:stretch/>
        </p:blipFill>
        <p:spPr>
          <a:xfrm>
            <a:off x="5559175" y="158650"/>
            <a:ext cx="3405101" cy="4148376"/>
          </a:xfrm>
          <a:prstGeom prst="rect">
            <a:avLst/>
          </a:prstGeom>
          <a:noFill/>
          <a:ln cap="flat" cmpd="sng" w="19050">
            <a:solidFill>
              <a:srgbClr val="FFD1A1"/>
            </a:solidFill>
            <a:prstDash val="solid"/>
            <a:round/>
            <a:headEnd len="sm" w="sm" type="none"/>
            <a:tailEnd len="sm" w="sm" type="none"/>
          </a:ln>
        </p:spPr>
      </p:pic>
      <p:sp>
        <p:nvSpPr>
          <p:cNvPr id="125" name="Google Shape;125;p18"/>
          <p:cNvSpPr txBox="1"/>
          <p:nvPr/>
        </p:nvSpPr>
        <p:spPr>
          <a:xfrm>
            <a:off x="5608875" y="4449925"/>
            <a:ext cx="3305700" cy="5715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0" lang="en" sz="800" u="none" cap="none" strike="noStrike">
                <a:solidFill>
                  <a:schemeClr val="accent2"/>
                </a:solidFill>
                <a:latin typeface="Arial"/>
                <a:ea typeface="Arial"/>
                <a:cs typeface="Arial"/>
                <a:sym typeface="Arial"/>
              </a:rPr>
              <a:t>Helene Schjerfbeck, Pikkusiskoaan ruokkiva poika, 1881</a:t>
            </a:r>
            <a:endParaRPr b="0" i="0" sz="800" u="none" cap="none" strike="noStrike">
              <a:solidFill>
                <a:schemeClr val="accent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 sz="800" u="none" cap="none" strike="noStrike">
                <a:solidFill>
                  <a:schemeClr val="accent2"/>
                </a:solidFill>
                <a:latin typeface="Arial"/>
                <a:ea typeface="Arial"/>
                <a:cs typeface="Arial"/>
                <a:sym typeface="Arial"/>
              </a:rPr>
              <a:t>Öljy kankaalle, 115,0 x 94,5 cm. Kansallisgalleria / Ateneumin taidemuseo </a:t>
            </a:r>
            <a:r>
              <a:rPr b="0" i="0" lang="en" sz="800" u="sng" cap="none" strike="noStrike">
                <a:solidFill>
                  <a:schemeClr val="hlink"/>
                </a:solidFill>
                <a:latin typeface="Arial"/>
                <a:ea typeface="Arial"/>
                <a:cs typeface="Arial"/>
                <a:sym typeface="Arial"/>
                <a:hlinkClick r:id="rId6"/>
              </a:rPr>
              <a:t>Kuva: Kansallisgalleria</a:t>
            </a:r>
            <a:r>
              <a:rPr b="0" i="0" lang="en" sz="800" u="none" cap="none" strike="noStrike">
                <a:solidFill>
                  <a:schemeClr val="accent2"/>
                </a:solidFill>
                <a:latin typeface="Arial"/>
                <a:ea typeface="Arial"/>
                <a:cs typeface="Arial"/>
                <a:sym typeface="Arial"/>
              </a:rPr>
              <a:t> / Yehia Eweis</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descr="Maisema9.JPG" id="130" name="Google Shape;130;p19"/>
          <p:cNvPicPr preferRelativeResize="0"/>
          <p:nvPr/>
        </p:nvPicPr>
        <p:blipFill rotWithShape="1">
          <a:blip r:embed="rId3">
            <a:alphaModFix/>
          </a:blip>
          <a:srcRect b="0" l="0" r="0" t="0"/>
          <a:stretch/>
        </p:blipFill>
        <p:spPr>
          <a:xfrm>
            <a:off x="0" y="0"/>
            <a:ext cx="9144001" cy="5143499"/>
          </a:xfrm>
          <a:prstGeom prst="rect">
            <a:avLst/>
          </a:prstGeom>
          <a:noFill/>
          <a:ln>
            <a:noFill/>
          </a:ln>
        </p:spPr>
      </p:pic>
      <p:sp>
        <p:nvSpPr>
          <p:cNvPr id="131" name="Google Shape;131;p19"/>
          <p:cNvSpPr txBox="1"/>
          <p:nvPr/>
        </p:nvSpPr>
        <p:spPr>
          <a:xfrm>
            <a:off x="1031550" y="4084525"/>
            <a:ext cx="7080900" cy="7374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Erityisen vaikuttavana pidetään Schjerfbeckin kymmenien omakuvien kokonaisuutta nuoresta pystypäisestä maalarista kuoleman läheisyyden kohtaavaan vanhukseen.</a:t>
            </a:r>
            <a:endParaRPr b="0" i="0" sz="1400" u="none" cap="none" strike="noStrike">
              <a:solidFill>
                <a:srgbClr val="000000"/>
              </a:solidFill>
              <a:latin typeface="Arial"/>
              <a:ea typeface="Arial"/>
              <a:cs typeface="Arial"/>
              <a:sym typeface="Arial"/>
            </a:endParaRPr>
          </a:p>
        </p:txBody>
      </p:sp>
      <p:sp>
        <p:nvSpPr>
          <p:cNvPr id="132" name="Google Shape;132;p19"/>
          <p:cNvSpPr txBox="1"/>
          <p:nvPr/>
        </p:nvSpPr>
        <p:spPr>
          <a:xfrm>
            <a:off x="6992675" y="2745400"/>
            <a:ext cx="2037900" cy="7932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Punatäpläinen omakuva 1944. Öljy kankaalle. </a:t>
            </a:r>
            <a:r>
              <a:rPr b="0" i="0" lang="en" sz="800" u="none" cap="none" strike="noStrike">
                <a:solidFill>
                  <a:srgbClr val="444444"/>
                </a:solidFill>
                <a:latin typeface="Arial"/>
                <a:ea typeface="Arial"/>
                <a:cs typeface="Arial"/>
                <a:sym typeface="Arial"/>
              </a:rPr>
              <a:t>45,00 cm x 37,00 cm. Göstä ja Bertha Stenmanin lahjoituskokoelma. Ateneum /Kansallisgalleria. </a:t>
            </a:r>
            <a:r>
              <a:rPr b="0" i="0" lang="en" sz="800" u="sng" cap="none" strike="noStrike">
                <a:solidFill>
                  <a:schemeClr val="hlink"/>
                </a:solidFill>
                <a:latin typeface="Arial"/>
                <a:ea typeface="Arial"/>
                <a:cs typeface="Arial"/>
                <a:sym typeface="Arial"/>
                <a:hlinkClick r:id="rId4"/>
              </a:rPr>
              <a:t>Kuva: Kansallisgalleria</a:t>
            </a:r>
            <a:r>
              <a:rPr b="0" i="0" lang="en" sz="800" u="none" cap="none" strike="noStrike">
                <a:solidFill>
                  <a:srgbClr val="666666"/>
                </a:solidFill>
                <a:latin typeface="Arial"/>
                <a:ea typeface="Arial"/>
                <a:cs typeface="Arial"/>
                <a:sym typeface="Arial"/>
              </a:rPr>
              <a:t> / Tuomi, Henri</a:t>
            </a:r>
            <a:endParaRPr b="0" i="0" sz="800" u="none" cap="none" strike="noStrike">
              <a:solidFill>
                <a:srgbClr val="000000"/>
              </a:solidFill>
              <a:latin typeface="Arial"/>
              <a:ea typeface="Arial"/>
              <a:cs typeface="Arial"/>
              <a:sym typeface="Arial"/>
            </a:endParaRPr>
          </a:p>
        </p:txBody>
      </p:sp>
      <p:pic>
        <p:nvPicPr>
          <p:cNvPr id="133" name="Google Shape;133;p19"/>
          <p:cNvPicPr preferRelativeResize="0"/>
          <p:nvPr/>
        </p:nvPicPr>
        <p:blipFill rotWithShape="1">
          <a:blip r:embed="rId5">
            <a:alphaModFix/>
          </a:blip>
          <a:srcRect b="0" l="0" r="0" t="0"/>
          <a:stretch/>
        </p:blipFill>
        <p:spPr>
          <a:xfrm>
            <a:off x="7031150" y="140088"/>
            <a:ext cx="1960950" cy="2469225"/>
          </a:xfrm>
          <a:prstGeom prst="rect">
            <a:avLst/>
          </a:prstGeom>
          <a:noFill/>
          <a:ln cap="flat" cmpd="sng" w="9525">
            <a:solidFill>
              <a:srgbClr val="444444"/>
            </a:solidFill>
            <a:prstDash val="solid"/>
            <a:round/>
            <a:headEnd len="sm" w="sm" type="none"/>
            <a:tailEnd len="sm" w="sm" type="none"/>
          </a:ln>
        </p:spPr>
      </p:pic>
      <p:pic>
        <p:nvPicPr>
          <p:cNvPr id="134" name="Google Shape;134;p19"/>
          <p:cNvPicPr preferRelativeResize="0"/>
          <p:nvPr/>
        </p:nvPicPr>
        <p:blipFill rotWithShape="1">
          <a:blip r:embed="rId6">
            <a:alphaModFix/>
          </a:blip>
          <a:srcRect b="0" l="0" r="0" t="0"/>
          <a:stretch/>
        </p:blipFill>
        <p:spPr>
          <a:xfrm>
            <a:off x="159225" y="120225"/>
            <a:ext cx="2037900" cy="2508950"/>
          </a:xfrm>
          <a:prstGeom prst="rect">
            <a:avLst/>
          </a:prstGeom>
          <a:noFill/>
          <a:ln cap="flat" cmpd="sng" w="19050">
            <a:solidFill>
              <a:schemeClr val="dk2"/>
            </a:solidFill>
            <a:prstDash val="solid"/>
            <a:round/>
            <a:headEnd len="sm" w="sm" type="none"/>
            <a:tailEnd len="sm" w="sm" type="none"/>
          </a:ln>
        </p:spPr>
      </p:pic>
      <p:sp>
        <p:nvSpPr>
          <p:cNvPr id="135" name="Google Shape;135;p19"/>
          <p:cNvSpPr txBox="1"/>
          <p:nvPr/>
        </p:nvSpPr>
        <p:spPr>
          <a:xfrm>
            <a:off x="159225" y="2745400"/>
            <a:ext cx="2037900" cy="7932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Helene Schjerfbeck, Omakuva 1884-1885. öljy kankaalle. </a:t>
            </a:r>
            <a:r>
              <a:rPr b="0" i="0" lang="en" sz="800" u="none" cap="none" strike="noStrike">
                <a:solidFill>
                  <a:srgbClr val="444444"/>
                </a:solidFill>
                <a:latin typeface="Arial"/>
                <a:ea typeface="Arial"/>
                <a:cs typeface="Arial"/>
                <a:sym typeface="Arial"/>
              </a:rPr>
              <a:t>50,00 cm x 41,00 cm. </a:t>
            </a:r>
            <a:r>
              <a:rPr b="0" i="0" lang="en" sz="800" u="none" cap="none" strike="noStrike">
                <a:solidFill>
                  <a:srgbClr val="000000"/>
                </a:solidFill>
                <a:latin typeface="Arial"/>
                <a:ea typeface="Arial"/>
                <a:cs typeface="Arial"/>
                <a:sym typeface="Arial"/>
              </a:rPr>
              <a:t>Ateneumin ystävien kokoelma. Ateneum /Kansallisgalleria. </a:t>
            </a:r>
            <a:r>
              <a:rPr b="0" i="0" lang="en" sz="800" u="sng" cap="none" strike="noStrike">
                <a:solidFill>
                  <a:schemeClr val="hlink"/>
                </a:solidFill>
                <a:latin typeface="Arial"/>
                <a:ea typeface="Arial"/>
                <a:cs typeface="Arial"/>
                <a:sym typeface="Arial"/>
                <a:hlinkClick r:id="rId7"/>
              </a:rPr>
              <a:t>Kuva: Kansallisgalleria</a:t>
            </a:r>
            <a:r>
              <a:rPr b="0" i="0" lang="en" sz="800" u="none" cap="none" strike="noStrike">
                <a:solidFill>
                  <a:srgbClr val="666666"/>
                </a:solidFill>
                <a:latin typeface="Arial"/>
                <a:ea typeface="Arial"/>
                <a:cs typeface="Arial"/>
                <a:sym typeface="Arial"/>
              </a:rPr>
              <a:t> / Tuomi, Henri</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pic>
        <p:nvPicPr>
          <p:cNvPr id="136" name="Google Shape;136;p19"/>
          <p:cNvPicPr preferRelativeResize="0"/>
          <p:nvPr/>
        </p:nvPicPr>
        <p:blipFill rotWithShape="1">
          <a:blip r:embed="rId8">
            <a:alphaModFix/>
          </a:blip>
          <a:srcRect b="0" l="0" r="0" t="0"/>
          <a:stretch/>
        </p:blipFill>
        <p:spPr>
          <a:xfrm>
            <a:off x="2416275" y="253612"/>
            <a:ext cx="2141312" cy="2242185"/>
          </a:xfrm>
          <a:prstGeom prst="rect">
            <a:avLst/>
          </a:prstGeom>
          <a:noFill/>
          <a:ln cap="flat" cmpd="sng" w="19050">
            <a:solidFill>
              <a:schemeClr val="dk2"/>
            </a:solidFill>
            <a:prstDash val="solid"/>
            <a:round/>
            <a:headEnd len="sm" w="sm" type="none"/>
            <a:tailEnd len="sm" w="sm" type="none"/>
          </a:ln>
        </p:spPr>
      </p:pic>
      <p:sp>
        <p:nvSpPr>
          <p:cNvPr id="137" name="Google Shape;137;p19"/>
          <p:cNvSpPr txBox="1"/>
          <p:nvPr/>
        </p:nvSpPr>
        <p:spPr>
          <a:xfrm>
            <a:off x="2464875" y="2745400"/>
            <a:ext cx="2037900" cy="7932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Helene Schjerfbeck, Omakuva 1912. Öljy kankaalle</a:t>
            </a:r>
            <a:r>
              <a:rPr b="0" i="0" lang="en" sz="800" u="none" cap="none" strike="noStrike">
                <a:solidFill>
                  <a:srgbClr val="444444"/>
                </a:solidFill>
                <a:latin typeface="Arial"/>
                <a:ea typeface="Arial"/>
                <a:cs typeface="Arial"/>
                <a:sym typeface="Arial"/>
              </a:rPr>
              <a:t> 43,50 cm x 42,00 cm. Ateneum/Kansallisgalleria</a:t>
            </a:r>
            <a:endParaRPr b="0" i="0" sz="800" u="none" cap="none" strike="noStrike">
              <a:solidFill>
                <a:srgbClr val="444444"/>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9"/>
              </a:rPr>
              <a:t>Kuva: Kansallisgalleria</a:t>
            </a:r>
            <a:r>
              <a:rPr b="0" i="0" lang="en" sz="800" u="none" cap="none" strike="noStrike">
                <a:solidFill>
                  <a:srgbClr val="666666"/>
                </a:solidFill>
                <a:latin typeface="Arial"/>
                <a:ea typeface="Arial"/>
                <a:cs typeface="Arial"/>
                <a:sym typeface="Arial"/>
              </a:rPr>
              <a:t> /Eweis, Yehia</a:t>
            </a:r>
            <a:endParaRPr b="0" i="0" sz="800" u="none" cap="none" strike="noStrike">
              <a:solidFill>
                <a:srgbClr val="000000"/>
              </a:solidFill>
              <a:latin typeface="Arial"/>
              <a:ea typeface="Arial"/>
              <a:cs typeface="Arial"/>
              <a:sym typeface="Arial"/>
            </a:endParaRPr>
          </a:p>
        </p:txBody>
      </p:sp>
      <p:pic>
        <p:nvPicPr>
          <p:cNvPr id="138" name="Google Shape;138;p19"/>
          <p:cNvPicPr preferRelativeResize="0"/>
          <p:nvPr/>
        </p:nvPicPr>
        <p:blipFill rotWithShape="1">
          <a:blip r:embed="rId10">
            <a:alphaModFix/>
          </a:blip>
          <a:srcRect b="0" l="0" r="0" t="0"/>
          <a:stretch/>
        </p:blipFill>
        <p:spPr>
          <a:xfrm>
            <a:off x="4814263" y="124375"/>
            <a:ext cx="1960950" cy="2500650"/>
          </a:xfrm>
          <a:prstGeom prst="rect">
            <a:avLst/>
          </a:prstGeom>
          <a:noFill/>
          <a:ln cap="flat" cmpd="sng" w="9525">
            <a:solidFill>
              <a:srgbClr val="444444"/>
            </a:solidFill>
            <a:prstDash val="solid"/>
            <a:round/>
            <a:headEnd len="sm" w="sm" type="none"/>
            <a:tailEnd len="sm" w="sm" type="none"/>
          </a:ln>
        </p:spPr>
      </p:pic>
      <p:sp>
        <p:nvSpPr>
          <p:cNvPr id="139" name="Google Shape;139;p19"/>
          <p:cNvSpPr txBox="1"/>
          <p:nvPr/>
        </p:nvSpPr>
        <p:spPr>
          <a:xfrm>
            <a:off x="4814275" y="2745400"/>
            <a:ext cx="1960800" cy="7932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Mustataustainen omakuva 1915. Öljy kankaalle.</a:t>
            </a:r>
            <a:r>
              <a:rPr b="0" i="0" lang="en" sz="800" u="none" cap="none" strike="noStrike">
                <a:solidFill>
                  <a:srgbClr val="444444"/>
                </a:solidFill>
                <a:latin typeface="Arial"/>
                <a:ea typeface="Arial"/>
                <a:cs typeface="Arial"/>
                <a:sym typeface="Arial"/>
              </a:rPr>
              <a:t> 45,50 cm x 36,00 cm. Herman ja Elisabeth Hallonbladin kokoelma. Ateneum /Kansallisgalleria. </a:t>
            </a:r>
            <a:r>
              <a:rPr b="0" i="0" lang="en" sz="800" u="sng" cap="none" strike="noStrike">
                <a:solidFill>
                  <a:schemeClr val="hlink"/>
                </a:solidFill>
                <a:latin typeface="Arial"/>
                <a:ea typeface="Arial"/>
                <a:cs typeface="Arial"/>
                <a:sym typeface="Arial"/>
                <a:hlinkClick r:id="rId11"/>
              </a:rPr>
              <a:t>Kuva: Kansallisgalleria</a:t>
            </a:r>
            <a:r>
              <a:rPr b="0" i="0" lang="en" sz="800" u="none" cap="none" strike="noStrike">
                <a:solidFill>
                  <a:srgbClr val="666666"/>
                </a:solidFill>
                <a:latin typeface="Arial"/>
                <a:ea typeface="Arial"/>
                <a:cs typeface="Arial"/>
                <a:sym typeface="Arial"/>
              </a:rPr>
              <a:t>/Eweis, Yehia</a:t>
            </a:r>
            <a:endParaRPr b="0" i="0" sz="8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descr="Maisema9.JPG" id="144" name="Google Shape;144;p20"/>
          <p:cNvPicPr preferRelativeResize="0"/>
          <p:nvPr/>
        </p:nvPicPr>
        <p:blipFill rotWithShape="1">
          <a:blip r:embed="rId3">
            <a:alphaModFix/>
          </a:blip>
          <a:srcRect b="0" l="0" r="0" t="0"/>
          <a:stretch/>
        </p:blipFill>
        <p:spPr>
          <a:xfrm>
            <a:off x="0" y="-30225"/>
            <a:ext cx="9144001" cy="5143499"/>
          </a:xfrm>
          <a:prstGeom prst="rect">
            <a:avLst/>
          </a:prstGeom>
          <a:noFill/>
          <a:ln>
            <a:noFill/>
          </a:ln>
        </p:spPr>
      </p:pic>
      <p:sp>
        <p:nvSpPr>
          <p:cNvPr id="145" name="Google Shape;145;p20"/>
          <p:cNvSpPr txBox="1"/>
          <p:nvPr/>
        </p:nvSpPr>
        <p:spPr>
          <a:xfrm>
            <a:off x="4344250" y="3740750"/>
            <a:ext cx="4696500" cy="12747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Schjerfbeck maalasi myös uskonnollisia aiheita. Hän jäljensi muun muassa espanjalaisen El Grecon enkeliaiheisia teoksia omalla tyylillään ja maalasi alttaritaulun Ruotsinpyhtään kirkkoon. Hän ei ollut ahkera kirkossa kävijä, mutta piti kristinuskon arvoja tärkeinä.</a:t>
            </a:r>
            <a:endParaRPr b="0" i="0" sz="1400" u="none" cap="none" strike="noStrike">
              <a:solidFill>
                <a:srgbClr val="000000"/>
              </a:solidFill>
              <a:latin typeface="Arial"/>
              <a:ea typeface="Arial"/>
              <a:cs typeface="Arial"/>
              <a:sym typeface="Arial"/>
            </a:endParaRPr>
          </a:p>
        </p:txBody>
      </p:sp>
      <p:sp>
        <p:nvSpPr>
          <p:cNvPr id="146" name="Google Shape;146;p20"/>
          <p:cNvSpPr/>
          <p:nvPr/>
        </p:nvSpPr>
        <p:spPr>
          <a:xfrm>
            <a:off x="2834550" y="86050"/>
            <a:ext cx="1727100" cy="2316600"/>
          </a:xfrm>
          <a:prstGeom prst="wedgeRoundRectCallout">
            <a:avLst>
              <a:gd fmla="val 7062" name="adj1"/>
              <a:gd fmla="val 68644"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0"/>
          <p:cNvSpPr txBox="1"/>
          <p:nvPr/>
        </p:nvSpPr>
        <p:spPr>
          <a:xfrm>
            <a:off x="2926323" y="233250"/>
            <a:ext cx="1503900" cy="1114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a:t>
            </a:r>
            <a:r>
              <a:rPr b="0" i="1" lang="en" sz="1400" u="none" cap="none" strike="noStrike">
                <a:solidFill>
                  <a:schemeClr val="dk1"/>
                </a:solidFill>
                <a:latin typeface="Arial"/>
                <a:ea typeface="Arial"/>
                <a:cs typeface="Arial"/>
                <a:sym typeface="Arial"/>
              </a:rPr>
              <a:t>Minulle kristinusko on sellaista, joka voi parhaiten lähentää ihmisiä toisiinsa – tällä en tarkoita kirkkoa vaan sielua.”</a:t>
            </a:r>
            <a:endParaRPr b="0" i="1"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CHEFERBERGASU7.png" id="148" name="Google Shape;148;p20"/>
          <p:cNvPicPr preferRelativeResize="0"/>
          <p:nvPr/>
        </p:nvPicPr>
        <p:blipFill rotWithShape="1">
          <a:blip r:embed="rId4">
            <a:alphaModFix/>
          </a:blip>
          <a:srcRect b="0" l="0" r="0" t="0"/>
          <a:stretch/>
        </p:blipFill>
        <p:spPr>
          <a:xfrm>
            <a:off x="2230875" y="2881475"/>
            <a:ext cx="1871026" cy="4054601"/>
          </a:xfrm>
          <a:prstGeom prst="rect">
            <a:avLst/>
          </a:prstGeom>
          <a:noFill/>
          <a:ln>
            <a:noFill/>
          </a:ln>
        </p:spPr>
      </p:pic>
      <p:pic>
        <p:nvPicPr>
          <p:cNvPr id="149" name="Google Shape;149;p20"/>
          <p:cNvPicPr preferRelativeResize="0"/>
          <p:nvPr/>
        </p:nvPicPr>
        <p:blipFill rotWithShape="1">
          <a:blip r:embed="rId5">
            <a:alphaModFix/>
          </a:blip>
          <a:srcRect b="0" l="0" r="0" t="0"/>
          <a:stretch/>
        </p:blipFill>
        <p:spPr>
          <a:xfrm>
            <a:off x="4989688" y="86075"/>
            <a:ext cx="4051074" cy="2947150"/>
          </a:xfrm>
          <a:prstGeom prst="rect">
            <a:avLst/>
          </a:prstGeom>
          <a:noFill/>
          <a:ln cap="flat" cmpd="sng" w="28575">
            <a:solidFill>
              <a:srgbClr val="F4C697"/>
            </a:solidFill>
            <a:prstDash val="solid"/>
            <a:round/>
            <a:headEnd len="sm" w="sm" type="none"/>
            <a:tailEnd len="sm" w="sm" type="none"/>
          </a:ln>
        </p:spPr>
      </p:pic>
      <p:sp>
        <p:nvSpPr>
          <p:cNvPr id="150" name="Google Shape;150;p20"/>
          <p:cNvSpPr txBox="1"/>
          <p:nvPr/>
        </p:nvSpPr>
        <p:spPr>
          <a:xfrm>
            <a:off x="5023525" y="3130575"/>
            <a:ext cx="3983400" cy="4530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1"/>
                </a:solidFill>
                <a:latin typeface="Arial"/>
                <a:ea typeface="Arial"/>
                <a:cs typeface="Arial"/>
                <a:sym typeface="Arial"/>
              </a:rPr>
              <a:t>Helene </a:t>
            </a:r>
            <a:r>
              <a:rPr b="0" i="0" lang="en" sz="800" u="none" cap="none" strike="noStrike">
                <a:solidFill>
                  <a:srgbClr val="000000"/>
                </a:solidFill>
                <a:latin typeface="Arial"/>
                <a:ea typeface="Arial"/>
                <a:cs typeface="Arial"/>
                <a:sym typeface="Arial"/>
              </a:rPr>
              <a:t>Schjerfbeck, Kirkkoväkeä 1895-1900. Öljy kankaalle </a:t>
            </a:r>
            <a:r>
              <a:rPr b="0" i="0" lang="en" sz="800" u="none" cap="none" strike="noStrike">
                <a:solidFill>
                  <a:srgbClr val="444444"/>
                </a:solidFill>
                <a:latin typeface="Arial"/>
                <a:ea typeface="Arial"/>
                <a:cs typeface="Arial"/>
                <a:sym typeface="Arial"/>
              </a:rPr>
              <a:t>70,00 x 95,00 cm. Ateneum/Kansallisgalleria. </a:t>
            </a:r>
            <a:r>
              <a:rPr b="0" i="0" lang="en" sz="800" u="sng" cap="none" strike="noStrike">
                <a:solidFill>
                  <a:schemeClr val="hlink"/>
                </a:solidFill>
                <a:latin typeface="Arial"/>
                <a:ea typeface="Arial"/>
                <a:cs typeface="Arial"/>
                <a:sym typeface="Arial"/>
                <a:hlinkClick r:id="rId6"/>
              </a:rPr>
              <a:t>Kuva: Kansallisgalleria</a:t>
            </a:r>
            <a:r>
              <a:rPr b="0" i="0" lang="en" sz="800" u="none" cap="none" strike="noStrike">
                <a:solidFill>
                  <a:srgbClr val="666666"/>
                </a:solidFill>
                <a:latin typeface="Arial"/>
                <a:ea typeface="Arial"/>
                <a:cs typeface="Arial"/>
                <a:sym typeface="Arial"/>
              </a:rPr>
              <a:t> / Hannu Aaltonen</a:t>
            </a:r>
            <a:endParaRPr b="0" i="0" sz="800" u="none" cap="none" strike="noStrike">
              <a:solidFill>
                <a:srgbClr val="000000"/>
              </a:solidFill>
              <a:latin typeface="Arial"/>
              <a:ea typeface="Arial"/>
              <a:cs typeface="Arial"/>
              <a:sym typeface="Arial"/>
            </a:endParaRPr>
          </a:p>
        </p:txBody>
      </p:sp>
      <p:pic>
        <p:nvPicPr>
          <p:cNvPr id="151" name="Google Shape;151;p20"/>
          <p:cNvPicPr preferRelativeResize="0"/>
          <p:nvPr/>
        </p:nvPicPr>
        <p:blipFill rotWithShape="1">
          <a:blip r:embed="rId7">
            <a:alphaModFix/>
          </a:blip>
          <a:srcRect b="0" l="0" r="0" t="0"/>
          <a:stretch/>
        </p:blipFill>
        <p:spPr>
          <a:xfrm>
            <a:off x="153150" y="86050"/>
            <a:ext cx="2435550" cy="3497525"/>
          </a:xfrm>
          <a:prstGeom prst="rect">
            <a:avLst/>
          </a:prstGeom>
          <a:noFill/>
          <a:ln cap="flat" cmpd="sng" w="28575">
            <a:solidFill>
              <a:srgbClr val="F4C697"/>
            </a:solidFill>
            <a:prstDash val="solid"/>
            <a:round/>
            <a:headEnd len="sm" w="sm" type="none"/>
            <a:tailEnd len="sm" w="sm" type="none"/>
          </a:ln>
        </p:spPr>
      </p:pic>
      <p:sp>
        <p:nvSpPr>
          <p:cNvPr id="152" name="Google Shape;152;p20"/>
          <p:cNvSpPr txBox="1"/>
          <p:nvPr/>
        </p:nvSpPr>
        <p:spPr>
          <a:xfrm>
            <a:off x="153225" y="3684450"/>
            <a:ext cx="2435400" cy="792600"/>
          </a:xfrm>
          <a:prstGeom prst="rect">
            <a:avLst/>
          </a:prstGeom>
          <a:solidFill>
            <a:srgbClr val="EFEFE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Helene Schjerfbeck, Madonna de la Charité, El Grecon mukaan 1941 öljy kankaalle 46,00 cm x 33,00 cm. Yrjö ja Nanny Kauniston kokoelma. Ateneum/Kansallisgalleria. </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 sz="800" u="sng" cap="none" strike="noStrike">
                <a:solidFill>
                  <a:schemeClr val="hlink"/>
                </a:solidFill>
                <a:latin typeface="Arial"/>
                <a:ea typeface="Arial"/>
                <a:cs typeface="Arial"/>
                <a:sym typeface="Arial"/>
                <a:hlinkClick r:id="rId8"/>
              </a:rPr>
              <a:t>Kuva: Kansallisgalleria</a:t>
            </a:r>
            <a:r>
              <a:rPr b="0" i="0" lang="en" sz="800" u="none" cap="none" strike="noStrike">
                <a:solidFill>
                  <a:srgbClr val="000000"/>
                </a:solidFill>
                <a:latin typeface="Arial"/>
                <a:ea typeface="Arial"/>
                <a:cs typeface="Arial"/>
                <a:sym typeface="Arial"/>
              </a:rPr>
              <a:t> / Hannu Aaltonen</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Maisema9.JPG" id="157" name="Google Shape;157;p21"/>
          <p:cNvPicPr preferRelativeResize="0"/>
          <p:nvPr/>
        </p:nvPicPr>
        <p:blipFill rotWithShape="1">
          <a:blip r:embed="rId3">
            <a:alphaModFix/>
          </a:blip>
          <a:srcRect b="0" l="0" r="0" t="0"/>
          <a:stretch/>
        </p:blipFill>
        <p:spPr>
          <a:xfrm>
            <a:off x="0" y="0"/>
            <a:ext cx="9144001" cy="5143499"/>
          </a:xfrm>
          <a:prstGeom prst="rect">
            <a:avLst/>
          </a:prstGeom>
          <a:noFill/>
          <a:ln>
            <a:noFill/>
          </a:ln>
        </p:spPr>
      </p:pic>
      <p:sp>
        <p:nvSpPr>
          <p:cNvPr id="158" name="Google Shape;158;p21"/>
          <p:cNvSpPr txBox="1"/>
          <p:nvPr/>
        </p:nvSpPr>
        <p:spPr>
          <a:xfrm>
            <a:off x="193500" y="3561800"/>
            <a:ext cx="8757000" cy="14880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Heikkenevän terveytensä vuoksi Schjerfbeck lopetti opetustyönsä Helsingissä ja lähti </a:t>
            </a:r>
            <a:r>
              <a:rPr b="0" i="0" lang="en" sz="1400" u="sng" cap="none" strike="noStrike">
                <a:solidFill>
                  <a:schemeClr val="hlink"/>
                </a:solidFill>
                <a:latin typeface="Arial"/>
                <a:ea typeface="Arial"/>
                <a:cs typeface="Arial"/>
                <a:sym typeface="Arial"/>
                <a:hlinkClick r:id="rId4"/>
              </a:rPr>
              <a:t>Hyvinkäälle</a:t>
            </a:r>
            <a:r>
              <a:rPr b="0" i="0" lang="en" sz="1400" u="none" cap="none" strike="noStrike">
                <a:solidFill>
                  <a:schemeClr val="dk1"/>
                </a:solidFill>
                <a:latin typeface="Arial"/>
                <a:ea typeface="Arial"/>
                <a:cs typeface="Arial"/>
                <a:sym typeface="Arial"/>
              </a:rPr>
              <a:t> vuonna 1902 äitinsä kanssa. Malleina olivat usein lähitalojen lapset, joista osa myös auttoi häntä esimerkiksi tuomalla halkojen tai vettä. Schjerfbeck maksoi lapsille palkkaa mallina olosta ja </a:t>
            </a:r>
            <a:r>
              <a:rPr b="0" i="0" lang="en" sz="1400" u="none" cap="none" strike="noStrike">
                <a:solidFill>
                  <a:srgbClr val="000000"/>
                </a:solidFill>
                <a:latin typeface="Arial"/>
                <a:ea typeface="Arial"/>
                <a:cs typeface="Arial"/>
                <a:sym typeface="Arial"/>
              </a:rPr>
              <a:t>kuvasi heitä arvokkaasti, yksilöinä kunnioittaen. </a:t>
            </a:r>
            <a:r>
              <a:rPr b="0" i="0" lang="en" sz="1400" u="none" cap="none" strike="noStrike">
                <a:solidFill>
                  <a:schemeClr val="dk1"/>
                </a:solidFill>
                <a:latin typeface="Arial"/>
                <a:ea typeface="Arial"/>
                <a:cs typeface="Arial"/>
                <a:sym typeface="Arial"/>
              </a:rPr>
              <a:t>Hän ei näyttänyt malleilleen valmiita teoksia eikä myöskään välittänyt rupatella heidän kanssaan maalatessaan. Vaikka taiteilijan tyyli pelkistyi 1900-luvulla, mallit ovat jälkeenpäin tunnistettavia: taiteilija vangitsi heidän eleistään, asennoistaan tai kasvojensa piirteistä jotain todella olennaista.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1"/>
          <p:cNvSpPr txBox="1"/>
          <p:nvPr/>
        </p:nvSpPr>
        <p:spPr>
          <a:xfrm>
            <a:off x="690225" y="149175"/>
            <a:ext cx="2583600" cy="805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TYTTÖHIEKKAKUOPASSA.png" id="160" name="Google Shape;160;p21"/>
          <p:cNvPicPr preferRelativeResize="0"/>
          <p:nvPr/>
        </p:nvPicPr>
        <p:blipFill rotWithShape="1">
          <a:blip r:embed="rId5">
            <a:alphaModFix/>
          </a:blip>
          <a:srcRect b="0" l="0" r="0" t="0"/>
          <a:stretch/>
        </p:blipFill>
        <p:spPr>
          <a:xfrm>
            <a:off x="6060425" y="182688"/>
            <a:ext cx="2757676" cy="3182825"/>
          </a:xfrm>
          <a:prstGeom prst="rect">
            <a:avLst/>
          </a:prstGeom>
          <a:noFill/>
          <a:ln cap="flat" cmpd="sng" w="38100">
            <a:solidFill>
              <a:srgbClr val="F4C697"/>
            </a:solidFill>
            <a:prstDash val="solid"/>
            <a:round/>
            <a:headEnd len="sm" w="sm" type="none"/>
            <a:tailEnd len="sm" w="sm" type="none"/>
          </a:ln>
          <a:effectLst>
            <a:outerShdw blurRad="57150" rotWithShape="0" algn="bl" dir="5400000" dist="19050">
              <a:srgbClr val="000000">
                <a:alpha val="49803"/>
              </a:srgbClr>
            </a:outerShdw>
          </a:effectLst>
        </p:spPr>
      </p:pic>
      <p:sp>
        <p:nvSpPr>
          <p:cNvPr id="161" name="Google Shape;161;p21"/>
          <p:cNvSpPr txBox="1"/>
          <p:nvPr/>
        </p:nvSpPr>
        <p:spPr>
          <a:xfrm>
            <a:off x="3393150" y="2593200"/>
            <a:ext cx="2583600" cy="8058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 sz="800" u="none" cap="none" strike="noStrike">
                <a:solidFill>
                  <a:schemeClr val="dk1"/>
                </a:solidFill>
                <a:latin typeface="Arial"/>
                <a:ea typeface="Arial"/>
                <a:cs typeface="Arial"/>
                <a:sym typeface="Arial"/>
              </a:rPr>
              <a:t>Helene Schjerfbeck, Tyttö hiekkakuopassa, n. 1912. </a:t>
            </a:r>
            <a:r>
              <a:rPr b="0" i="0" lang="en" sz="800" u="none" cap="none" strike="noStrike">
                <a:solidFill>
                  <a:schemeClr val="accent2"/>
                </a:solidFill>
                <a:latin typeface="Arial"/>
                <a:ea typeface="Arial"/>
                <a:cs typeface="Arial"/>
                <a:sym typeface="Arial"/>
              </a:rPr>
              <a:t>Tempera kankaalle, 57,0 x 50,0 cm. August ja Lydia Keirknerin taidekokoelma. Kansallisgalleria / Ateneumin taidemuseo. </a:t>
            </a:r>
            <a:r>
              <a:rPr b="0" i="0" lang="en" sz="800" u="sng" cap="none" strike="noStrike">
                <a:solidFill>
                  <a:schemeClr val="hlink"/>
                </a:solidFill>
                <a:latin typeface="Arial"/>
                <a:ea typeface="Arial"/>
                <a:cs typeface="Arial"/>
                <a:sym typeface="Arial"/>
                <a:hlinkClick r:id="rId6"/>
              </a:rPr>
              <a:t>Kuva: Kansallisgalleria</a:t>
            </a:r>
            <a:r>
              <a:rPr b="0" i="0" lang="en" sz="800" u="none" cap="none" strike="noStrike">
                <a:solidFill>
                  <a:schemeClr val="accent2"/>
                </a:solidFill>
                <a:latin typeface="Arial"/>
                <a:ea typeface="Arial"/>
                <a:cs typeface="Arial"/>
                <a:sym typeface="Arial"/>
              </a:rPr>
              <a:t> / Yehia Eweis.</a:t>
            </a:r>
            <a:endParaRPr b="0" i="0" sz="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1"/>
          <p:cNvSpPr txBox="1"/>
          <p:nvPr/>
        </p:nvSpPr>
        <p:spPr>
          <a:xfrm>
            <a:off x="134000" y="2102750"/>
            <a:ext cx="3092400" cy="226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 name="Google Shape;163;p21"/>
          <p:cNvPicPr preferRelativeResize="0"/>
          <p:nvPr/>
        </p:nvPicPr>
        <p:blipFill rotWithShape="1">
          <a:blip r:embed="rId7">
            <a:alphaModFix/>
          </a:blip>
          <a:srcRect b="0" l="0" r="0" t="0"/>
          <a:stretch/>
        </p:blipFill>
        <p:spPr>
          <a:xfrm>
            <a:off x="301800" y="149188"/>
            <a:ext cx="2583599" cy="3249801"/>
          </a:xfrm>
          <a:prstGeom prst="rect">
            <a:avLst/>
          </a:prstGeom>
          <a:noFill/>
          <a:ln cap="flat" cmpd="sng" w="28575">
            <a:solidFill>
              <a:srgbClr val="F4C697"/>
            </a:solidFill>
            <a:prstDash val="solid"/>
            <a:round/>
            <a:headEnd len="sm" w="sm" type="none"/>
            <a:tailEnd len="sm" w="sm" type="none"/>
          </a:ln>
        </p:spPr>
      </p:pic>
      <p:sp>
        <p:nvSpPr>
          <p:cNvPr id="164" name="Google Shape;164;p21"/>
          <p:cNvSpPr txBox="1"/>
          <p:nvPr/>
        </p:nvSpPr>
        <p:spPr>
          <a:xfrm>
            <a:off x="2965975" y="149175"/>
            <a:ext cx="2121300" cy="805800"/>
          </a:xfrm>
          <a:prstGeom prst="rect">
            <a:avLst/>
          </a:prstGeom>
          <a:solidFill>
            <a:srgbClr val="EFEFEF"/>
          </a:solidFill>
          <a:ln cap="flat" cmpd="sng" w="9525">
            <a:solidFill>
              <a:srgbClr val="434343"/>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000000"/>
                </a:solidFill>
                <a:latin typeface="Arial"/>
                <a:ea typeface="Arial"/>
                <a:cs typeface="Arial"/>
                <a:sym typeface="Arial"/>
              </a:rPr>
              <a:t>Helene Schjerfbeck, Halkopoika, päätutkielma 1843. Öljy kankaalle 22,50 x 18,50 cm. Nanny ja Yrjö kauniston kokoelma. Ateneum/Kansallisgalleria. </a:t>
            </a:r>
            <a:r>
              <a:rPr b="0" i="0" lang="en" sz="800" u="sng" cap="none" strike="noStrike">
                <a:solidFill>
                  <a:schemeClr val="hlink"/>
                </a:solidFill>
                <a:latin typeface="Arial"/>
                <a:ea typeface="Arial"/>
                <a:cs typeface="Arial"/>
                <a:sym typeface="Arial"/>
                <a:hlinkClick r:id="rId8"/>
              </a:rPr>
              <a:t>Kuva: Kansallisgalleria</a:t>
            </a:r>
            <a:r>
              <a:rPr b="0" i="0" lang="en" sz="800" u="none" cap="none" strike="noStrike">
                <a:solidFill>
                  <a:srgbClr val="000000"/>
                </a:solidFill>
                <a:latin typeface="Arial"/>
                <a:ea typeface="Arial"/>
                <a:cs typeface="Arial"/>
                <a:sym typeface="Arial"/>
              </a:rPr>
              <a:t>/ Hannu Aaltonen</a:t>
            </a:r>
            <a:endParaRPr b="0" i="0" sz="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