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10. </a:t>
            </a:r>
            <a:r>
              <a:rPr lang="en" sz="600">
                <a:solidFill>
                  <a:schemeClr val="dk1"/>
                </a:solidFill>
              </a:rPr>
              <a:t>(Koleasta talvesta kesäaamuun. Otteita Hugo Simbergin kirjeistä, toim. Hanna-Leena Paloposki. Helsinki, Ateneum 2000)</a:t>
            </a:r>
            <a:endParaRPr sz="13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700">
                <a:solidFill>
                  <a:schemeClr val="dk1"/>
                </a:solidFill>
              </a:rPr>
              <a:t> Koleasta talvesta kesäaamuun. Otteita Hugo Simbergin kirjeistä, toim. Hanna-Leena Paloposki. Helsinki, Ateneum 2000.</a:t>
            </a:r>
            <a:endParaRPr sz="7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2.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600">
                <a:solidFill>
                  <a:schemeClr val="dk1"/>
                </a:solidFill>
              </a:rPr>
              <a:t>(Koleasta talvesta kesäaamuun. Otteita Hugo Simbergin kirjeistä, toim. Hanna-Leena Paloposki. Helsinki, Ateneum 2000)</a:t>
            </a:r>
            <a:endParaRPr sz="6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 </a:t>
            </a:r>
            <a:r>
              <a:rPr lang="en" sz="1400">
                <a:solidFill>
                  <a:schemeClr val="dk1"/>
                </a:solidFill>
              </a:rPr>
              <a:t>Vain rakkaus saa aikaan rehellisiä ja kelvollisia taideteoksia. ...Tästä näet, miksi sanon, että on niin kovin vähän hyvää taidetta.</a:t>
            </a:r>
            <a:r>
              <a:rPr lang="en" sz="800">
                <a:solidFill>
                  <a:schemeClr val="dk1"/>
                </a:solidFill>
              </a:rPr>
              <a:t>Kirje Paul Simbergille, Viipuri 18.2. 1896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7.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1.jpg"/><Relationship Id="rId6" Type="http://schemas.openxmlformats.org/officeDocument/2006/relationships/image" Target="../media/image10.png"/><Relationship Id="rId7" Type="http://schemas.openxmlformats.org/officeDocument/2006/relationships/hyperlink" Target="https://creativecommons.org/licenses/by/2.0/" TargetMode="External"/><Relationship Id="rId8" Type="http://schemas.openxmlformats.org/officeDocument/2006/relationships/hyperlink" Target="https://www.flickr.com/photos/amy_elizabeth_west/358952564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2.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10.png"/><Relationship Id="rId8" Type="http://schemas.openxmlformats.org/officeDocument/2006/relationships/hyperlink" Target="https://tampereenseurakunnat.fi/kirkot/tuomiokirkk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www.uskonnonopetus.fi/luekuvaa" TargetMode="External"/><Relationship Id="rId9" Type="http://schemas.openxmlformats.org/officeDocument/2006/relationships/hyperlink" Target="http://www.lahteilla.fi/simberg/#fi/info/1030/0" TargetMode="External"/><Relationship Id="rId5" Type="http://schemas.openxmlformats.org/officeDocument/2006/relationships/hyperlink" Target="https://www.thinglink.com/scene/921351617075216387" TargetMode="External"/><Relationship Id="rId6" Type="http://schemas.openxmlformats.org/officeDocument/2006/relationships/hyperlink" Target="https://cdn.knightlab.com/libs/timeline3/latest/embed/index.html?source=11D4ceCMmXdvvucZIGQxycwHAzFG7Qi_kwlNx8xGFKyk&amp;font=Default&amp;lang=fi&amp;hash_bookmark=true&amp;initial_zoom=2&amp;height=650#event-brbrcenteruskonto-lansimaisen-taiteen-historiassa-centerbr" TargetMode="External"/><Relationship Id="rId7" Type="http://schemas.openxmlformats.org/officeDocument/2006/relationships/hyperlink" Target="https://docs.google.com/presentation/d/1SCRIX38cVlNPTcvilKLV2aCTTSyThwyEB45CYzbklNc/edit#slide=id.g1d28f4fc57_0_4" TargetMode="External"/><Relationship Id="rId8" Type="http://schemas.openxmlformats.org/officeDocument/2006/relationships/hyperlink" Target="http://www.simbergintoinenmaailma.f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3.jpg"/><Relationship Id="rId5" Type="http://schemas.openxmlformats.org/officeDocument/2006/relationships/image" Target="../media/image9.jpg"/><Relationship Id="rId6" Type="http://schemas.openxmlformats.org/officeDocument/2006/relationships/image" Target="../media/image5.jpg"/><Relationship Id="rId7"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jp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8.jpg"/><Relationship Id="rId5" Type="http://schemas.openxmlformats.org/officeDocument/2006/relationships/image" Target="../media/image2.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jp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4.jp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6.jp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8.jpg"/><Relationship Id="rId5" Type="http://schemas.openxmlformats.org/officeDocument/2006/relationships/image" Target="../media/image10.png"/><Relationship Id="rId6" Type="http://schemas.openxmlformats.org/officeDocument/2006/relationships/hyperlink" Target="https://docs.google.com/presentation/d/1SCRIX38cVlNPTcvilKLV2aCTTSyThwyEB45CYzbklNc/edit#slide=id.g1d28f4fc57_0_1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PiukkalaSaunaGrafiikka3.png" id="54" name="Google Shape;54;p13"/>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LUURANKO3.png" id="55" name="Google Shape;55;p13"/>
          <p:cNvPicPr preferRelativeResize="0"/>
          <p:nvPr/>
        </p:nvPicPr>
        <p:blipFill rotWithShape="1">
          <a:blip r:embed="rId4">
            <a:alphaModFix/>
          </a:blip>
          <a:srcRect b="0" l="0" r="0" t="0"/>
          <a:stretch/>
        </p:blipFill>
        <p:spPr>
          <a:xfrm>
            <a:off x="2768549" y="836650"/>
            <a:ext cx="2120875" cy="3854351"/>
          </a:xfrm>
          <a:prstGeom prst="rect">
            <a:avLst/>
          </a:prstGeom>
          <a:noFill/>
          <a:ln>
            <a:noFill/>
          </a:ln>
        </p:spPr>
      </p:pic>
      <p:pic>
        <p:nvPicPr>
          <p:cNvPr descr="SIMBERGASU2.png" id="56" name="Google Shape;56;p13"/>
          <p:cNvPicPr preferRelativeResize="0"/>
          <p:nvPr/>
        </p:nvPicPr>
        <p:blipFill rotWithShape="1">
          <a:blip r:embed="rId5">
            <a:alphaModFix/>
          </a:blip>
          <a:srcRect b="0" l="0" r="0" t="0"/>
          <a:stretch/>
        </p:blipFill>
        <p:spPr>
          <a:xfrm>
            <a:off x="236025" y="540675"/>
            <a:ext cx="1525926" cy="3703425"/>
          </a:xfrm>
          <a:prstGeom prst="rect">
            <a:avLst/>
          </a:prstGeom>
          <a:noFill/>
          <a:ln>
            <a:noFill/>
          </a:ln>
        </p:spPr>
      </p:pic>
      <p:pic>
        <p:nvPicPr>
          <p:cNvPr descr="KUOLEMANPUUTARHA.png" id="57" name="Google Shape;57;p13"/>
          <p:cNvPicPr preferRelativeResize="0"/>
          <p:nvPr/>
        </p:nvPicPr>
        <p:blipFill rotWithShape="1">
          <a:blip r:embed="rId6">
            <a:alphaModFix/>
          </a:blip>
          <a:srcRect b="0" l="0" r="0" t="0"/>
          <a:stretch/>
        </p:blipFill>
        <p:spPr>
          <a:xfrm>
            <a:off x="5551600" y="1793425"/>
            <a:ext cx="2862999" cy="2570325"/>
          </a:xfrm>
          <a:prstGeom prst="rect">
            <a:avLst/>
          </a:prstGeom>
          <a:noFill/>
          <a:ln>
            <a:noFill/>
          </a:ln>
        </p:spPr>
      </p:pic>
      <p:sp>
        <p:nvSpPr>
          <p:cNvPr id="58" name="Google Shape;58;p13"/>
          <p:cNvSpPr/>
          <p:nvPr/>
        </p:nvSpPr>
        <p:spPr>
          <a:xfrm>
            <a:off x="5479700" y="4449300"/>
            <a:ext cx="2862900" cy="37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txBox="1"/>
          <p:nvPr/>
        </p:nvSpPr>
        <p:spPr>
          <a:xfrm>
            <a:off x="5422850" y="4384800"/>
            <a:ext cx="2976600" cy="50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accent2"/>
                </a:solidFill>
                <a:latin typeface="Arial"/>
                <a:ea typeface="Arial"/>
                <a:cs typeface="Arial"/>
                <a:sym typeface="Arial"/>
              </a:rPr>
              <a:t>Hugo Simberg, Kuoleman puutarha, 1896. Vesiväri ja guassi paperille, 15,8 x 17,5 cm. Kansallisgalleria / Ateneumin taidemuseo. </a:t>
            </a:r>
            <a:endParaRPr b="0" i="0" sz="7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accent2"/>
                </a:solidFill>
                <a:latin typeface="Arial"/>
                <a:ea typeface="Arial"/>
                <a:cs typeface="Arial"/>
                <a:sym typeface="Arial"/>
              </a:rPr>
              <a:t>Kuva: Kansallisgalleria / Jouko Könönen.</a:t>
            </a:r>
            <a:endParaRPr b="0" i="0" sz="700" u="none" cap="none" strike="noStrike">
              <a:solidFill>
                <a:srgbClr val="000000"/>
              </a:solidFill>
              <a:latin typeface="Arial"/>
              <a:ea typeface="Arial"/>
              <a:cs typeface="Arial"/>
              <a:sym typeface="Arial"/>
            </a:endParaRPr>
          </a:p>
        </p:txBody>
      </p:sp>
      <p:sp>
        <p:nvSpPr>
          <p:cNvPr id="60" name="Google Shape;60;p13"/>
          <p:cNvSpPr txBox="1"/>
          <p:nvPr/>
        </p:nvSpPr>
        <p:spPr>
          <a:xfrm>
            <a:off x="351013" y="4615925"/>
            <a:ext cx="4538400" cy="373800"/>
          </a:xfrm>
          <a:prstGeom prst="rect">
            <a:avLst/>
          </a:prstGeom>
          <a:solidFill>
            <a:srgbClr val="D9D9D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Yhteistyössä: Uskonnonopetus.fi ja Ateneumin taidemuseo</a:t>
            </a:r>
            <a:endParaRPr b="1" i="0" sz="1200" u="none" cap="none" strike="noStrike">
              <a:solidFill>
                <a:srgbClr val="000000"/>
              </a:solidFill>
              <a:latin typeface="Arial"/>
              <a:ea typeface="Arial"/>
              <a:cs typeface="Arial"/>
              <a:sym typeface="Arial"/>
            </a:endParaRPr>
          </a:p>
        </p:txBody>
      </p:sp>
      <p:sp>
        <p:nvSpPr>
          <p:cNvPr id="61" name="Google Shape;61;p13"/>
          <p:cNvSpPr/>
          <p:nvPr/>
        </p:nvSpPr>
        <p:spPr>
          <a:xfrm>
            <a:off x="5021700" y="274025"/>
            <a:ext cx="3774900" cy="12801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3600" u="none" cap="none" strike="noStrike">
                <a:solidFill>
                  <a:schemeClr val="dk1"/>
                </a:solidFill>
                <a:latin typeface="Arial"/>
                <a:ea typeface="Arial"/>
                <a:cs typeface="Arial"/>
                <a:sym typeface="Arial"/>
              </a:rPr>
              <a:t>Hugo Simberg kertoo</a:t>
            </a:r>
            <a:endParaRPr b="0" i="0" sz="3600" u="none" cap="none" strike="noStrike">
              <a:solidFill>
                <a:schemeClr val="dk1"/>
              </a:solidFill>
              <a:latin typeface="Arial"/>
              <a:ea typeface="Arial"/>
              <a:cs typeface="Arial"/>
              <a:sym typeface="Arial"/>
            </a:endParaRPr>
          </a:p>
        </p:txBody>
      </p:sp>
      <p:pic>
        <p:nvPicPr>
          <p:cNvPr descr="SIMBERG1(1).png" id="62" name="Google Shape;62;p13"/>
          <p:cNvPicPr preferRelativeResize="0"/>
          <p:nvPr/>
        </p:nvPicPr>
        <p:blipFill rotWithShape="1">
          <a:blip r:embed="rId7">
            <a:alphaModFix/>
          </a:blip>
          <a:srcRect b="0" l="0" r="0" t="0"/>
          <a:stretch/>
        </p:blipFill>
        <p:spPr>
          <a:xfrm>
            <a:off x="1637601" y="106938"/>
            <a:ext cx="1685324" cy="45708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PiukkalaSaunaGrafiikka3.png" id="166" name="Google Shape;166;p22"/>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Koynnoksenkantaja_.png" id="167" name="Google Shape;167;p22"/>
          <p:cNvPicPr preferRelativeResize="0"/>
          <p:nvPr/>
        </p:nvPicPr>
        <p:blipFill rotWithShape="1">
          <a:blip r:embed="rId4">
            <a:alphaModFix/>
          </a:blip>
          <a:srcRect b="0" l="0" r="0" t="0"/>
          <a:stretch/>
        </p:blipFill>
        <p:spPr>
          <a:xfrm>
            <a:off x="6906723" y="299200"/>
            <a:ext cx="2030699" cy="3196305"/>
          </a:xfrm>
          <a:prstGeom prst="rect">
            <a:avLst/>
          </a:prstGeom>
          <a:noFill/>
          <a:ln cap="flat" cmpd="sng" w="76200">
            <a:solidFill>
              <a:srgbClr val="FFFFFF"/>
            </a:solidFill>
            <a:prstDash val="solid"/>
            <a:round/>
            <a:headEnd len="sm" w="sm" type="none"/>
            <a:tailEnd len="sm" w="sm" type="none"/>
          </a:ln>
        </p:spPr>
      </p:pic>
      <p:sp>
        <p:nvSpPr>
          <p:cNvPr id="168" name="Google Shape;168;p22"/>
          <p:cNvSpPr txBox="1"/>
          <p:nvPr/>
        </p:nvSpPr>
        <p:spPr>
          <a:xfrm>
            <a:off x="56650" y="144600"/>
            <a:ext cx="3865800" cy="16500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Albert Edelfelt suosittelikin Simbergiä ja tämän ystävää Magnus Enckelliä koristelemaan Tampereen tuomiokirkkoa. Enckell maalasi alttaritaulun ja Simberg maalasi kattoon ja seinille useita suurikokoisia freskoja, mm. uudet versiot Kuoleman puutarhasta ja Haavoittuneesta enkelistä.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descr="3589525642_f35d48f17f_o.jpg" id="169" name="Google Shape;169;p22"/>
          <p:cNvPicPr preferRelativeResize="0"/>
          <p:nvPr/>
        </p:nvPicPr>
        <p:blipFill rotWithShape="1">
          <a:blip r:embed="rId5">
            <a:alphaModFix/>
          </a:blip>
          <a:srcRect b="0" l="0" r="0" t="0"/>
          <a:stretch/>
        </p:blipFill>
        <p:spPr>
          <a:xfrm>
            <a:off x="267275" y="1942975"/>
            <a:ext cx="2953647" cy="2961800"/>
          </a:xfrm>
          <a:prstGeom prst="rect">
            <a:avLst/>
          </a:prstGeom>
          <a:noFill/>
          <a:ln cap="flat" cmpd="sng" w="76200">
            <a:solidFill>
              <a:srgbClr val="FFFFFF"/>
            </a:solidFill>
            <a:prstDash val="solid"/>
            <a:round/>
            <a:headEnd len="sm" w="sm" type="none"/>
            <a:tailEnd len="sm" w="sm" type="none"/>
          </a:ln>
        </p:spPr>
      </p:pic>
      <p:pic>
        <p:nvPicPr>
          <p:cNvPr descr="SIMBERG1(1).png" id="170" name="Google Shape;170;p22"/>
          <p:cNvPicPr preferRelativeResize="0"/>
          <p:nvPr/>
        </p:nvPicPr>
        <p:blipFill rotWithShape="1">
          <a:blip r:embed="rId6">
            <a:alphaModFix/>
          </a:blip>
          <a:srcRect b="0" l="0" r="0" t="0"/>
          <a:stretch/>
        </p:blipFill>
        <p:spPr>
          <a:xfrm>
            <a:off x="2916001" y="2012738"/>
            <a:ext cx="1685324" cy="4570891"/>
          </a:xfrm>
          <a:prstGeom prst="rect">
            <a:avLst/>
          </a:prstGeom>
          <a:noFill/>
          <a:ln>
            <a:noFill/>
          </a:ln>
        </p:spPr>
      </p:pic>
      <p:sp>
        <p:nvSpPr>
          <p:cNvPr id="171" name="Google Shape;171;p22"/>
          <p:cNvSpPr txBox="1"/>
          <p:nvPr/>
        </p:nvSpPr>
        <p:spPr>
          <a:xfrm>
            <a:off x="7061050" y="3690025"/>
            <a:ext cx="1841700" cy="380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dk1"/>
                </a:solidFill>
                <a:latin typeface="Arial"/>
                <a:ea typeface="Arial"/>
                <a:cs typeface="Arial"/>
                <a:sym typeface="Arial"/>
              </a:rPr>
              <a:t>Hugo Simberg. Köynnöksenkantaja. Kuva: Kansallisgalleria / Nana Hietanen.</a:t>
            </a:r>
            <a:endParaRPr b="0" i="0" sz="700" u="none" cap="none" strike="noStrike">
              <a:solidFill>
                <a:srgbClr val="000000"/>
              </a:solidFill>
              <a:latin typeface="Arial"/>
              <a:ea typeface="Arial"/>
              <a:cs typeface="Arial"/>
              <a:sym typeface="Arial"/>
            </a:endParaRPr>
          </a:p>
        </p:txBody>
      </p:sp>
      <p:sp>
        <p:nvSpPr>
          <p:cNvPr id="172" name="Google Shape;172;p22"/>
          <p:cNvSpPr/>
          <p:nvPr/>
        </p:nvSpPr>
        <p:spPr>
          <a:xfrm>
            <a:off x="481850" y="4575525"/>
            <a:ext cx="2524500" cy="38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Käärme. Kuva: Amy West.  </a:t>
            </a:r>
            <a:r>
              <a:rPr b="0" i="0" lang="en" sz="700" u="sng" cap="none" strike="noStrike">
                <a:solidFill>
                  <a:schemeClr val="hlink"/>
                </a:solidFill>
                <a:latin typeface="Arial"/>
                <a:ea typeface="Arial"/>
                <a:cs typeface="Arial"/>
                <a:sym typeface="Arial"/>
                <a:hlinkClick r:id="rId7"/>
              </a:rPr>
              <a:t>CC BY 2.0</a:t>
            </a:r>
            <a:r>
              <a:rPr b="0" i="0" lang="en" sz="700" u="none" cap="none" strike="noStrike">
                <a:solidFill>
                  <a:schemeClr val="dk1"/>
                </a:solidFill>
                <a:latin typeface="Arial"/>
                <a:ea typeface="Arial"/>
                <a:cs typeface="Arial"/>
                <a:sym typeface="Arial"/>
              </a:rPr>
              <a:t>. </a:t>
            </a:r>
            <a:r>
              <a:rPr b="0" i="0" lang="en" sz="700" u="sng" cap="none" strike="noStrike">
                <a:solidFill>
                  <a:schemeClr val="hlink"/>
                </a:solidFill>
                <a:latin typeface="Arial"/>
                <a:ea typeface="Arial"/>
                <a:cs typeface="Arial"/>
                <a:sym typeface="Arial"/>
                <a:hlinkClick r:id="rId8"/>
              </a:rPr>
              <a:t>Flickr</a:t>
            </a:r>
            <a:r>
              <a:rPr b="0" i="0" lang="en" sz="700" u="none" cap="none" strike="noStrike">
                <a:solidFill>
                  <a:schemeClr val="dk1"/>
                </a:solidFill>
                <a:latin typeface="Arial"/>
                <a:ea typeface="Arial"/>
                <a:cs typeface="Arial"/>
                <a:sym typeface="Arial"/>
              </a:rPr>
              <a:t>. Kuvaa on muokattu.</a:t>
            </a:r>
            <a:endParaRPr b="0" i="0" sz="1400" u="none" cap="none" strike="noStrike">
              <a:solidFill>
                <a:srgbClr val="000000"/>
              </a:solidFill>
              <a:latin typeface="Arial"/>
              <a:ea typeface="Arial"/>
              <a:cs typeface="Arial"/>
              <a:sym typeface="Arial"/>
            </a:endParaRPr>
          </a:p>
        </p:txBody>
      </p:sp>
      <p:sp>
        <p:nvSpPr>
          <p:cNvPr id="173" name="Google Shape;173;p22"/>
          <p:cNvSpPr/>
          <p:nvPr/>
        </p:nvSpPr>
        <p:spPr>
          <a:xfrm>
            <a:off x="4498325" y="341425"/>
            <a:ext cx="2242800" cy="3196200"/>
          </a:xfrm>
          <a:prstGeom prst="wedgeRoundRectCallout">
            <a:avLst>
              <a:gd fmla="val -62373" name="adj1"/>
              <a:gd fmla="val -226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Muutamien päivien kuluttua saan aloittaa työni kirkossa, ja minä odotan sitä hetkeä eräänlaisella juhlallisella kunnioituksella. Ensimmäiseksi maalaan käärmeen kattoon. Olen niin ankarassa työn touhussa, että tuskin tiedän olevani olemassa. </a:t>
            </a:r>
            <a:r>
              <a:rPr b="0" i="0" lang="en" sz="800" u="none" cap="none" strike="noStrike">
                <a:solidFill>
                  <a:schemeClr val="dk1"/>
                </a:solidFill>
                <a:latin typeface="Arial"/>
                <a:ea typeface="Arial"/>
                <a:cs typeface="Arial"/>
                <a:sym typeface="Arial"/>
              </a:rPr>
              <a:t>Kirje Blenda Simbergille, Tampere 12.10. 1904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PiukkalaSaunaGrafiikka3.png" id="178" name="Google Shape;178;p23"/>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179" name="Google Shape;179;p23"/>
          <p:cNvSpPr txBox="1"/>
          <p:nvPr/>
        </p:nvSpPr>
        <p:spPr>
          <a:xfrm>
            <a:off x="3375525" y="4707600"/>
            <a:ext cx="2422800" cy="21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descr="16016179486_2ceed0305e_z.jpg" id="180" name="Google Shape;180;p23"/>
          <p:cNvPicPr preferRelativeResize="0"/>
          <p:nvPr/>
        </p:nvPicPr>
        <p:blipFill rotWithShape="1">
          <a:blip r:embed="rId4">
            <a:alphaModFix/>
          </a:blip>
          <a:srcRect b="0" l="0" r="0" t="0"/>
          <a:stretch/>
        </p:blipFill>
        <p:spPr>
          <a:xfrm>
            <a:off x="252175" y="508250"/>
            <a:ext cx="2245900" cy="3071301"/>
          </a:xfrm>
          <a:prstGeom prst="rect">
            <a:avLst/>
          </a:prstGeom>
          <a:noFill/>
          <a:ln>
            <a:noFill/>
          </a:ln>
        </p:spPr>
      </p:pic>
      <p:pic>
        <p:nvPicPr>
          <p:cNvPr descr="15854673770_ee47550441_z.jpg" id="181" name="Google Shape;181;p23"/>
          <p:cNvPicPr preferRelativeResize="0"/>
          <p:nvPr/>
        </p:nvPicPr>
        <p:blipFill rotWithShape="1">
          <a:blip r:embed="rId5">
            <a:alphaModFix/>
          </a:blip>
          <a:srcRect b="0" l="0" r="0" t="0"/>
          <a:stretch/>
        </p:blipFill>
        <p:spPr>
          <a:xfrm>
            <a:off x="0" y="3020349"/>
            <a:ext cx="3091101" cy="1840170"/>
          </a:xfrm>
          <a:prstGeom prst="rect">
            <a:avLst/>
          </a:prstGeom>
          <a:noFill/>
          <a:ln>
            <a:noFill/>
          </a:ln>
        </p:spPr>
      </p:pic>
      <p:pic>
        <p:nvPicPr>
          <p:cNvPr descr="15854668850_6820e1f8ce_z.jpg" id="182" name="Google Shape;182;p23"/>
          <p:cNvPicPr preferRelativeResize="0"/>
          <p:nvPr/>
        </p:nvPicPr>
        <p:blipFill rotWithShape="1">
          <a:blip r:embed="rId6">
            <a:alphaModFix/>
          </a:blip>
          <a:srcRect b="0" l="0" r="0" t="0"/>
          <a:stretch/>
        </p:blipFill>
        <p:spPr>
          <a:xfrm>
            <a:off x="2173575" y="504525"/>
            <a:ext cx="3091099" cy="2313501"/>
          </a:xfrm>
          <a:prstGeom prst="rect">
            <a:avLst/>
          </a:prstGeom>
          <a:noFill/>
          <a:ln>
            <a:noFill/>
          </a:ln>
        </p:spPr>
      </p:pic>
      <p:sp>
        <p:nvSpPr>
          <p:cNvPr id="183" name="Google Shape;183;p23"/>
          <p:cNvSpPr txBox="1"/>
          <p:nvPr/>
        </p:nvSpPr>
        <p:spPr>
          <a:xfrm>
            <a:off x="119325" y="235750"/>
            <a:ext cx="2511600" cy="2589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12124"/>
                </a:solidFill>
                <a:highlight>
                  <a:srgbClr val="F3F5F6"/>
                </a:highlight>
                <a:latin typeface="Arial"/>
                <a:ea typeface="Arial"/>
                <a:cs typeface="Arial"/>
                <a:sym typeface="Arial"/>
              </a:rPr>
              <a:t>Simberg maalaa Johanneksen kirkon katttoa, 1904</a:t>
            </a:r>
            <a:endParaRPr b="0" i="0" sz="800" u="none" cap="none" strike="noStrike">
              <a:solidFill>
                <a:srgbClr val="212124"/>
              </a:solidFill>
              <a:highlight>
                <a:srgbClr val="F3F5F6"/>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212124"/>
              </a:solidFill>
              <a:highlight>
                <a:srgbClr val="F3F5F6"/>
              </a:highlight>
              <a:latin typeface="Arial"/>
              <a:ea typeface="Arial"/>
              <a:cs typeface="Arial"/>
              <a:sym typeface="Arial"/>
            </a:endParaRPr>
          </a:p>
        </p:txBody>
      </p:sp>
      <p:sp>
        <p:nvSpPr>
          <p:cNvPr id="184" name="Google Shape;184;p23"/>
          <p:cNvSpPr txBox="1"/>
          <p:nvPr/>
        </p:nvSpPr>
        <p:spPr>
          <a:xfrm>
            <a:off x="2583925" y="2441513"/>
            <a:ext cx="2126700" cy="3192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12124"/>
                </a:solidFill>
                <a:highlight>
                  <a:srgbClr val="F3F5F6"/>
                </a:highlight>
                <a:latin typeface="Arial"/>
                <a:ea typeface="Arial"/>
                <a:cs typeface="Arial"/>
                <a:sym typeface="Arial"/>
              </a:rPr>
              <a:t>Köynnöksenkantajia maalaamassa, 1905</a:t>
            </a:r>
            <a:endParaRPr b="0" i="0" sz="800" u="none" cap="none" strike="noStrike">
              <a:solidFill>
                <a:srgbClr val="000000"/>
              </a:solidFill>
              <a:latin typeface="Arial"/>
              <a:ea typeface="Arial"/>
              <a:cs typeface="Arial"/>
              <a:sym typeface="Arial"/>
            </a:endParaRPr>
          </a:p>
        </p:txBody>
      </p:sp>
      <p:pic>
        <p:nvPicPr>
          <p:cNvPr descr="SIMBERG1(1).png" id="185" name="Google Shape;185;p23"/>
          <p:cNvPicPr preferRelativeResize="0"/>
          <p:nvPr/>
        </p:nvPicPr>
        <p:blipFill rotWithShape="1">
          <a:blip r:embed="rId7">
            <a:alphaModFix/>
          </a:blip>
          <a:srcRect b="0" l="0" r="0" t="0"/>
          <a:stretch/>
        </p:blipFill>
        <p:spPr>
          <a:xfrm>
            <a:off x="7630426" y="113300"/>
            <a:ext cx="1685324" cy="4570891"/>
          </a:xfrm>
          <a:prstGeom prst="rect">
            <a:avLst/>
          </a:prstGeom>
          <a:noFill/>
          <a:ln>
            <a:noFill/>
          </a:ln>
        </p:spPr>
      </p:pic>
      <p:sp>
        <p:nvSpPr>
          <p:cNvPr id="186" name="Google Shape;186;p23"/>
          <p:cNvSpPr/>
          <p:nvPr/>
        </p:nvSpPr>
        <p:spPr>
          <a:xfrm>
            <a:off x="4841800" y="235750"/>
            <a:ext cx="2845500" cy="2525100"/>
          </a:xfrm>
          <a:prstGeom prst="wedgeRoundRectCallout">
            <a:avLst>
              <a:gd fmla="val 62227" name="adj1"/>
              <a:gd fmla="val -26482" name="adj2"/>
              <a:gd fmla="val 0" name="adj3"/>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Olen nyt lopultakin alkanut maalata kirkossa ja alku lupaa varsin hyvää, sillä mitään merkittäviä vahinkoja ei ole sattunut. ...Olemme kieltäneet kokonaan pääsyn kirkkoon, sillä se on herättänyt pahaa verta joillakin tahoilla. Uteliaita kerääntyy ovelle ja vaatii päästä katsomaan...</a:t>
            </a:r>
            <a:r>
              <a:rPr b="0" i="1" lang="en" sz="700" u="none" cap="none" strike="noStrike">
                <a:solidFill>
                  <a:srgbClr val="000000"/>
                </a:solidFill>
                <a:latin typeface="Arial"/>
                <a:ea typeface="Arial"/>
                <a:cs typeface="Arial"/>
                <a:sym typeface="Arial"/>
              </a:rPr>
              <a:t>Kirje</a:t>
            </a:r>
            <a:r>
              <a:rPr b="0" i="0" lang="en" sz="1400" u="none" cap="none" strike="noStrike">
                <a:solidFill>
                  <a:srgbClr val="000000"/>
                </a:solidFill>
                <a:latin typeface="Arial"/>
                <a:ea typeface="Arial"/>
                <a:cs typeface="Arial"/>
                <a:sym typeface="Arial"/>
              </a:rPr>
              <a:t> </a:t>
            </a:r>
            <a:r>
              <a:rPr b="0" i="1" lang="en" sz="700" u="none" cap="none" strike="noStrike">
                <a:solidFill>
                  <a:srgbClr val="000000"/>
                </a:solidFill>
                <a:latin typeface="Arial"/>
                <a:ea typeface="Arial"/>
                <a:cs typeface="Arial"/>
                <a:sym typeface="Arial"/>
              </a:rPr>
              <a:t>isälle Niclas Simbergille, Tampere 30.10.1904 </a:t>
            </a:r>
            <a:endParaRPr b="0" i="1" sz="700" u="none" cap="none" strike="noStrike">
              <a:solidFill>
                <a:srgbClr val="000000"/>
              </a:solidFill>
              <a:latin typeface="Arial"/>
              <a:ea typeface="Arial"/>
              <a:cs typeface="Arial"/>
              <a:sym typeface="Arial"/>
            </a:endParaRPr>
          </a:p>
        </p:txBody>
      </p:sp>
      <p:sp>
        <p:nvSpPr>
          <p:cNvPr id="187" name="Google Shape;187;p23"/>
          <p:cNvSpPr txBox="1"/>
          <p:nvPr/>
        </p:nvSpPr>
        <p:spPr>
          <a:xfrm>
            <a:off x="268000" y="4684200"/>
            <a:ext cx="1952400" cy="2589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Johanneksen kirkon eteläsivu, 1905</a:t>
            </a:r>
            <a:endParaRPr b="0" i="0" sz="800" u="none" cap="none" strike="noStrike">
              <a:solidFill>
                <a:srgbClr val="000000"/>
              </a:solidFill>
              <a:latin typeface="Arial"/>
              <a:ea typeface="Arial"/>
              <a:cs typeface="Arial"/>
              <a:sym typeface="Arial"/>
            </a:endParaRPr>
          </a:p>
        </p:txBody>
      </p:sp>
      <p:sp>
        <p:nvSpPr>
          <p:cNvPr id="188" name="Google Shape;188;p23"/>
          <p:cNvSpPr txBox="1"/>
          <p:nvPr/>
        </p:nvSpPr>
        <p:spPr>
          <a:xfrm>
            <a:off x="2291725" y="2970100"/>
            <a:ext cx="4921200" cy="20499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Kun ihmiset kuulivat että Simberg maalaa kirkkoon käärmettä ja alastomia poikia, kirkon ovet piti sulkea, jotta taiteilijat saisivat työrauhan. Kaikki eivät pitäneet aiheista. Käärmettä vaadittiin poistettavaksi ja pojille vaatteita päälle. Maalausten valmistuttua äänestettiin siitä saavatko ne jäädä kirkkoon. Maalausten puolustajat voittivat äänestyksen yhden äänen erolla. Kuoleman puutarhaan ja muihin Simbergin töihin voi siis edelleen tutustua Ateneumin kokoelmien ohella myös Tampereen tuomiokirkossa.*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3"/>
          <p:cNvSpPr/>
          <p:nvPr/>
        </p:nvSpPr>
        <p:spPr>
          <a:xfrm>
            <a:off x="6953450" y="4579200"/>
            <a:ext cx="2126700" cy="4689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0" i="0" lang="en" sz="1000" u="sng" cap="none" strike="noStrike">
                <a:solidFill>
                  <a:schemeClr val="hlink"/>
                </a:solidFill>
                <a:latin typeface="Arial"/>
                <a:ea typeface="Arial"/>
                <a:cs typeface="Arial"/>
                <a:sym typeface="Arial"/>
                <a:hlinkClick r:id="rId8"/>
              </a:rPr>
              <a:t>Tampereen seurakuntien sivuil</a:t>
            </a:r>
            <a:r>
              <a:rPr b="0" i="0" lang="en" sz="1000" u="none" cap="none" strike="noStrike">
                <a:solidFill>
                  <a:srgbClr val="000000"/>
                </a:solidFill>
                <a:latin typeface="Arial"/>
                <a:ea typeface="Arial"/>
                <a:cs typeface="Arial"/>
                <a:sym typeface="Arial"/>
              </a:rPr>
              <a:t>ta näet miltä kirkko näyttää nykyään.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PiukkalaSaunaGrafiikka3.png" id="194" name="Google Shape;194;p24"/>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195" name="Google Shape;195;p24"/>
          <p:cNvSpPr/>
          <p:nvPr/>
        </p:nvSpPr>
        <p:spPr>
          <a:xfrm>
            <a:off x="219900" y="226350"/>
            <a:ext cx="4627200" cy="46908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Hugo Simberg kertoo -diasarja on osa Agricola -opintokeskuksen Lue Kuvaa -verkkojulkaisua. </a:t>
            </a:r>
            <a:r>
              <a:rPr b="0" i="0" lang="en" sz="1200" u="sng" cap="none" strike="noStrike">
                <a:solidFill>
                  <a:schemeClr val="hlink"/>
                </a:solidFill>
                <a:latin typeface="Arial"/>
                <a:ea typeface="Arial"/>
                <a:cs typeface="Arial"/>
                <a:sym typeface="Arial"/>
                <a:hlinkClick r:id="rId4"/>
              </a:rPr>
              <a:t>www.uskonnonopetus.fi/luekuvaa</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Tutustu myös interaktiiviseen kuvaan </a:t>
            </a:r>
            <a:r>
              <a:rPr b="0" i="0" lang="en" sz="1200" u="sng" cap="none" strike="noStrike">
                <a:solidFill>
                  <a:schemeClr val="hlink"/>
                </a:solidFill>
                <a:latin typeface="Arial"/>
                <a:ea typeface="Arial"/>
                <a:cs typeface="Arial"/>
                <a:sym typeface="Arial"/>
                <a:hlinkClick r:id="rId5"/>
              </a:rPr>
              <a:t>Simbergin Kuoleman puutarhasta</a:t>
            </a:r>
            <a:r>
              <a:rPr b="0" i="0" lang="en" sz="1200" u="none" cap="none" strike="noStrike">
                <a:solidFill>
                  <a:schemeClr val="dk1"/>
                </a:solidFill>
                <a:latin typeface="Arial"/>
                <a:ea typeface="Arial"/>
                <a:cs typeface="Arial"/>
                <a:sym typeface="Arial"/>
              </a:rPr>
              <a:t> ja aikajanaan </a:t>
            </a:r>
            <a:r>
              <a:rPr b="0" i="0" lang="en" sz="1200" u="sng" cap="none" strike="noStrike">
                <a:solidFill>
                  <a:schemeClr val="hlink"/>
                </a:solidFill>
                <a:latin typeface="Arial"/>
                <a:ea typeface="Arial"/>
                <a:cs typeface="Arial"/>
                <a:sym typeface="Arial"/>
                <a:hlinkClick r:id="rId6"/>
              </a:rPr>
              <a:t>Uskonto länsimaisen taiteen historiassa.</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Arial"/>
                <a:ea typeface="Arial"/>
                <a:cs typeface="Arial"/>
                <a:sym typeface="Arial"/>
              </a:rPr>
              <a:t>Tekijät:</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Teksti ja toteutus: Antti Huotari ja Essi Ikonen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Piirroskuvat: Antti Huotari</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Simbergin teoskuvat ja valokuvat Kansallisgallerian kokoelmista</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Arial"/>
                <a:ea typeface="Arial"/>
                <a:cs typeface="Arial"/>
                <a:sym typeface="Arial"/>
              </a:rPr>
              <a:t>Viittaustiedot:</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Huotari, A. &amp; Ikonen, E. (2017) Hugo Simberg kertoo. Verkkojulkaisussa Ikonen, E. (toim.) Lue Kuvaa. Agricola -opintokeskuksen julkaisuja 1. </a:t>
            </a:r>
            <a:r>
              <a:rPr b="0" i="0" lang="en" sz="1100" u="sng" cap="none" strike="noStrike">
                <a:solidFill>
                  <a:schemeClr val="hlink"/>
                </a:solidFill>
                <a:latin typeface="Arial"/>
                <a:ea typeface="Arial"/>
                <a:cs typeface="Arial"/>
                <a:sym typeface="Arial"/>
                <a:hlinkClick r:id="rId7"/>
              </a:rPr>
              <a:t>https://docs.google.com/presentation/d/1SCRIX38cVlNPTcvilKLV2aCTTSyThwyEB45CYzbklNc/edit#slide=id.g1d28f4fc57_0_4</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4"/>
          <p:cNvSpPr/>
          <p:nvPr/>
        </p:nvSpPr>
        <p:spPr>
          <a:xfrm>
            <a:off x="4996325" y="219525"/>
            <a:ext cx="3914700" cy="42210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Lähteet: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Olavinen, A &amp; Paloposki, H-L. (toim) 2000. Hugo Simberg 1873 - 1917. Helsinki: Ateneum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Paloposki, H-L. (toim.) 2000. Koleasta talvesta kesäaamuun. Otteita Hugo Simbergin kirjeistä. Helsinki: Ateneum.</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Levanto, M. (toim.) 2000. Hugo Simberg aapinen. Helsinki: Ateneum</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Levanto, M. (2001) Unennäkijä tulee - Hugo Simbergin kuvia. Helsinki: Otava</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8"/>
              </a:rPr>
              <a:t>Hugo Simbergin toinen maailma </a:t>
            </a:r>
            <a:r>
              <a:rPr b="0" i="0" lang="en" sz="1200" u="none" cap="none" strike="noStrike">
                <a:solidFill>
                  <a:srgbClr val="000000"/>
                </a:solidFill>
                <a:latin typeface="Arial"/>
                <a:ea typeface="Arial"/>
                <a:cs typeface="Arial"/>
                <a:sym typeface="Arial"/>
              </a:rPr>
              <a:t>- verkkosivusto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9"/>
              </a:rPr>
              <a:t>Hugo Simbergin jäljillä - valokuvia, kirjeitä ja luonnoksia Kansallisgallerian kokoelmista</a:t>
            </a:r>
            <a:r>
              <a:rPr b="0" i="0" lang="en" sz="1200" u="none" cap="none" strike="noStrike">
                <a:solidFill>
                  <a:srgbClr val="000000"/>
                </a:solidFill>
                <a:latin typeface="Arial"/>
                <a:ea typeface="Arial"/>
                <a:cs typeface="Arial"/>
                <a:sym typeface="Arial"/>
              </a:rPr>
              <a:t> -verkkosivusto</a:t>
            </a:r>
            <a:endParaRPr b="0" i="0" sz="1200" u="none" cap="none" strike="noStrike">
              <a:solidFill>
                <a:srgbClr val="000000"/>
              </a:solidFill>
              <a:latin typeface="Arial"/>
              <a:ea typeface="Arial"/>
              <a:cs typeface="Arial"/>
              <a:sym typeface="Arial"/>
            </a:endParaRPr>
          </a:p>
        </p:txBody>
      </p:sp>
      <p:sp>
        <p:nvSpPr>
          <p:cNvPr id="197" name="Google Shape;197;p24"/>
          <p:cNvSpPr/>
          <p:nvPr/>
        </p:nvSpPr>
        <p:spPr>
          <a:xfrm>
            <a:off x="4775075" y="4662275"/>
            <a:ext cx="4277400" cy="3654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Yhteistyössä: Uskonnonopetus.fi ja Ateneumin taidemuseo</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descr="PiukkalaSaunaGrafiikka3.png" id="67" name="Google Shape;67;p14"/>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HS Ask S menossa maalaamaan.JPG" id="68" name="Google Shape;68;p14"/>
          <p:cNvPicPr preferRelativeResize="0"/>
          <p:nvPr/>
        </p:nvPicPr>
        <p:blipFill rotWithShape="1">
          <a:blip r:embed="rId4">
            <a:alphaModFix/>
          </a:blip>
          <a:srcRect b="0" l="0" r="0" t="0"/>
          <a:stretch/>
        </p:blipFill>
        <p:spPr>
          <a:xfrm>
            <a:off x="2677425" y="733400"/>
            <a:ext cx="2370650" cy="3194774"/>
          </a:xfrm>
          <a:prstGeom prst="rect">
            <a:avLst/>
          </a:prstGeom>
          <a:noFill/>
          <a:ln>
            <a:noFill/>
          </a:ln>
        </p:spPr>
      </p:pic>
      <p:pic>
        <p:nvPicPr>
          <p:cNvPr descr="HS_Ask_14.2,_1891_(16041580752).jpg" id="69" name="Google Shape;69;p14"/>
          <p:cNvPicPr preferRelativeResize="0"/>
          <p:nvPr/>
        </p:nvPicPr>
        <p:blipFill rotWithShape="1">
          <a:blip r:embed="rId5">
            <a:alphaModFix/>
          </a:blip>
          <a:srcRect b="0" l="0" r="0" t="0"/>
          <a:stretch/>
        </p:blipFill>
        <p:spPr>
          <a:xfrm>
            <a:off x="4741525" y="1619075"/>
            <a:ext cx="2822251" cy="2071346"/>
          </a:xfrm>
          <a:prstGeom prst="rect">
            <a:avLst/>
          </a:prstGeom>
          <a:noFill/>
          <a:ln>
            <a:noFill/>
          </a:ln>
        </p:spPr>
      </p:pic>
      <p:pic>
        <p:nvPicPr>
          <p:cNvPr descr="16040068581_4b015515b4_z.jpg" id="70" name="Google Shape;70;p14"/>
          <p:cNvPicPr preferRelativeResize="0"/>
          <p:nvPr/>
        </p:nvPicPr>
        <p:blipFill rotWithShape="1">
          <a:blip r:embed="rId6">
            <a:alphaModFix/>
          </a:blip>
          <a:srcRect b="0" l="0" r="0" t="0"/>
          <a:stretch/>
        </p:blipFill>
        <p:spPr>
          <a:xfrm>
            <a:off x="167427" y="312263"/>
            <a:ext cx="2822250" cy="3826774"/>
          </a:xfrm>
          <a:prstGeom prst="rect">
            <a:avLst/>
          </a:prstGeom>
          <a:noFill/>
          <a:ln>
            <a:noFill/>
          </a:ln>
        </p:spPr>
      </p:pic>
      <p:sp>
        <p:nvSpPr>
          <p:cNvPr id="71" name="Google Shape;71;p14"/>
          <p:cNvSpPr/>
          <p:nvPr/>
        </p:nvSpPr>
        <p:spPr>
          <a:xfrm>
            <a:off x="4417000" y="157700"/>
            <a:ext cx="4539000" cy="1585500"/>
          </a:xfrm>
          <a:prstGeom prst="wedgeRoundRectCallout">
            <a:avLst>
              <a:gd fmla="val 35812" name="adj1"/>
              <a:gd fmla="val 6082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En ole koskaan kokenut yhtä ihanaa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kesäaikaa kuin nyt menossa oleva. Johtuuko se siitä, että olen kokonaan levännyt taulumaalauksesta vai ehkä muista tiedostamattomista seikoista, en tiedä, mutta ihanaa on ollut!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Kirje veljelle Paul Simbergille Niemenlautasta 12.6.1901.</a:t>
            </a:r>
            <a:endParaRPr b="0" i="0" sz="700" u="none" cap="none" strike="noStrike">
              <a:solidFill>
                <a:srgbClr val="000000"/>
              </a:solidFill>
              <a:latin typeface="Arial"/>
              <a:ea typeface="Arial"/>
              <a:cs typeface="Arial"/>
              <a:sym typeface="Arial"/>
            </a:endParaRPr>
          </a:p>
        </p:txBody>
      </p:sp>
      <p:sp>
        <p:nvSpPr>
          <p:cNvPr id="72" name="Google Shape;72;p14"/>
          <p:cNvSpPr txBox="1"/>
          <p:nvPr/>
        </p:nvSpPr>
        <p:spPr>
          <a:xfrm>
            <a:off x="6164125" y="3690425"/>
            <a:ext cx="1283400" cy="2718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Simbergien huvila, 1891</a:t>
            </a:r>
            <a:endParaRPr b="0" i="0" sz="800" u="none" cap="none" strike="noStrike">
              <a:solidFill>
                <a:srgbClr val="000000"/>
              </a:solidFill>
              <a:latin typeface="Arial"/>
              <a:ea typeface="Arial"/>
              <a:cs typeface="Arial"/>
              <a:sym typeface="Arial"/>
            </a:endParaRPr>
          </a:p>
        </p:txBody>
      </p:sp>
      <p:sp>
        <p:nvSpPr>
          <p:cNvPr id="73" name="Google Shape;73;p14"/>
          <p:cNvSpPr txBox="1"/>
          <p:nvPr/>
        </p:nvSpPr>
        <p:spPr>
          <a:xfrm>
            <a:off x="2728275" y="961975"/>
            <a:ext cx="1096200" cy="4005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Simberg menossa maalaamaan, 1892</a:t>
            </a:r>
            <a:endParaRPr b="0" i="0" sz="800" u="none" cap="none" strike="noStrike">
              <a:solidFill>
                <a:srgbClr val="000000"/>
              </a:solidFill>
              <a:latin typeface="Arial"/>
              <a:ea typeface="Arial"/>
              <a:cs typeface="Arial"/>
              <a:sym typeface="Arial"/>
            </a:endParaRPr>
          </a:p>
        </p:txBody>
      </p:sp>
      <p:sp>
        <p:nvSpPr>
          <p:cNvPr id="74" name="Google Shape;74;p14"/>
          <p:cNvSpPr txBox="1"/>
          <p:nvPr/>
        </p:nvSpPr>
        <p:spPr>
          <a:xfrm>
            <a:off x="1639550" y="393500"/>
            <a:ext cx="1283400" cy="2718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Simbergin sukua, 1896</a:t>
            </a:r>
            <a:endParaRPr b="0" i="0" sz="800" u="none" cap="none" strike="noStrike">
              <a:solidFill>
                <a:srgbClr val="000000"/>
              </a:solidFill>
              <a:latin typeface="Arial"/>
              <a:ea typeface="Arial"/>
              <a:cs typeface="Arial"/>
              <a:sym typeface="Arial"/>
            </a:endParaRPr>
          </a:p>
        </p:txBody>
      </p:sp>
      <p:pic>
        <p:nvPicPr>
          <p:cNvPr descr="SIMBERG1(1).png" id="75" name="Google Shape;75;p14"/>
          <p:cNvPicPr preferRelativeResize="0"/>
          <p:nvPr/>
        </p:nvPicPr>
        <p:blipFill rotWithShape="1">
          <a:blip r:embed="rId7">
            <a:alphaModFix/>
          </a:blip>
          <a:srcRect b="0" l="0" r="0" t="0"/>
          <a:stretch/>
        </p:blipFill>
        <p:spPr>
          <a:xfrm>
            <a:off x="7563774" y="1824525"/>
            <a:ext cx="1550176" cy="4204400"/>
          </a:xfrm>
          <a:prstGeom prst="rect">
            <a:avLst/>
          </a:prstGeom>
          <a:noFill/>
          <a:ln>
            <a:noFill/>
          </a:ln>
        </p:spPr>
      </p:pic>
      <p:sp>
        <p:nvSpPr>
          <p:cNvPr id="76" name="Google Shape;76;p14"/>
          <p:cNvSpPr txBox="1"/>
          <p:nvPr/>
        </p:nvSpPr>
        <p:spPr>
          <a:xfrm>
            <a:off x="167425" y="3635750"/>
            <a:ext cx="5721600" cy="13284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Hugo Simberg syntyi vuonna 1873 Haminassa. Simbergin isä oli eversti ja äiti hoiti kotia. Lapsia syntyi yhteensä yhdeksän. Lisäksi perheeseen kuuluivat isän edellisen liiton lapset sekä isän sisar ja äidin äiti. Perhe muutti pian Viipuriin sillä isä sai sieltä työpaikan postinhoitajana. Kesät vietettiin lähistöllä Niemenlautan huvilassa. Niemenlautta on vaikuttanut paljon Simbergin taiteeseen. Esimerkiksi </a:t>
            </a:r>
            <a:r>
              <a:rPr b="0" i="0" lang="en" sz="1200" u="none" cap="none" strike="noStrike">
                <a:solidFill>
                  <a:schemeClr val="dk1"/>
                </a:solidFill>
                <a:latin typeface="Arial"/>
                <a:ea typeface="Arial"/>
                <a:cs typeface="Arial"/>
                <a:sym typeface="Arial"/>
              </a:rPr>
              <a:t>Kuoleman puutarha -teoksen puutarha sai mallia huvilan puutarhasta.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descr="PiukkalaSaunaGrafiikka3.png" id="81" name="Google Shape;81;p15"/>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tati.jpg" id="82" name="Google Shape;82;p15"/>
          <p:cNvPicPr preferRelativeResize="0"/>
          <p:nvPr/>
        </p:nvPicPr>
        <p:blipFill rotWithShape="1">
          <a:blip r:embed="rId4">
            <a:alphaModFix/>
          </a:blip>
          <a:srcRect b="0" l="0" r="0" t="0"/>
          <a:stretch/>
        </p:blipFill>
        <p:spPr>
          <a:xfrm>
            <a:off x="168650" y="302375"/>
            <a:ext cx="3067050" cy="4763600"/>
          </a:xfrm>
          <a:prstGeom prst="rect">
            <a:avLst/>
          </a:prstGeom>
          <a:noFill/>
          <a:ln cap="flat" cmpd="sng" w="76200">
            <a:solidFill>
              <a:srgbClr val="FFFFFF"/>
            </a:solidFill>
            <a:prstDash val="solid"/>
            <a:round/>
            <a:headEnd len="sm" w="sm" type="none"/>
            <a:tailEnd len="sm" w="sm" type="none"/>
          </a:ln>
        </p:spPr>
      </p:pic>
      <p:sp>
        <p:nvSpPr>
          <p:cNvPr id="83" name="Google Shape;83;p15"/>
          <p:cNvSpPr txBox="1"/>
          <p:nvPr/>
        </p:nvSpPr>
        <p:spPr>
          <a:xfrm>
            <a:off x="61475" y="149975"/>
            <a:ext cx="3281400" cy="364200"/>
          </a:xfrm>
          <a:prstGeom prst="rect">
            <a:avLst/>
          </a:prstGeom>
          <a:solidFill>
            <a:srgbClr val="EFEFE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Täti, 1898. Öljy kankaalle, 57,0 x 38,5 cm. Antellin kokoelmat. Kansallisgalleria / Ateneumin taidemuseo. Kuva: Kansallisgalleria / Kari Soinio.</a:t>
            </a:r>
            <a:endParaRPr b="0" i="0" sz="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4" name="Google Shape;84;p15"/>
          <p:cNvSpPr txBox="1"/>
          <p:nvPr/>
        </p:nvSpPr>
        <p:spPr>
          <a:xfrm>
            <a:off x="340375" y="4101525"/>
            <a:ext cx="2613600" cy="9195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Tädistä myöhemmin realistiseen tyyliin maalattu taulu sai kriitikoilta paljon kehuja, toisin kuin Simbergin symbolistiset työt.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5"/>
          <p:cNvSpPr txBox="1"/>
          <p:nvPr/>
        </p:nvSpPr>
        <p:spPr>
          <a:xfrm>
            <a:off x="4963250" y="2756350"/>
            <a:ext cx="4027200" cy="20781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Simberg opiskeli taidetta ensin Viipurissa piirustuskoulussa ja myöhemmin Helsingissä Ateneumissa, jossa opettajana toimi mm. Helene Schjerfbeck. Ateneumin akateeminen opetus ei kuitenkaan tyydyttänyt Simbergiä. </a:t>
            </a:r>
            <a:r>
              <a:rPr b="0" i="0" lang="en" sz="1200" u="none" cap="none" strike="noStrike">
                <a:solidFill>
                  <a:srgbClr val="000000"/>
                </a:solidFill>
                <a:latin typeface="Arial"/>
                <a:ea typeface="Arial"/>
                <a:cs typeface="Arial"/>
                <a:sym typeface="Arial"/>
              </a:rPr>
              <a:t>Kun opinnot alkoivat takkuilla, Aleksandra-täti lähetti Hugolle lehtileikkeen symbolismista ja kannusti lähtemään Ateneumista. </a:t>
            </a:r>
            <a:r>
              <a:rPr b="0" i="0" lang="en" sz="1200" u="none" cap="none" strike="noStrike">
                <a:solidFill>
                  <a:schemeClr val="dk1"/>
                </a:solidFill>
                <a:latin typeface="Arial"/>
                <a:ea typeface="Arial"/>
                <a:cs typeface="Arial"/>
                <a:sym typeface="Arial"/>
              </a:rPr>
              <a:t>Simberg kirjoittikin tunnetulle symbolistille Akseli Gallen-Kallelalle, joka otti hänet yksityisoppilaakseen Ruovedelle vuonna 1895.</a:t>
            </a:r>
            <a:endParaRPr b="0" i="0" sz="1200" u="none" cap="none" strike="noStrike">
              <a:solidFill>
                <a:srgbClr val="000000"/>
              </a:solidFill>
              <a:latin typeface="Arial"/>
              <a:ea typeface="Arial"/>
              <a:cs typeface="Arial"/>
              <a:sym typeface="Arial"/>
            </a:endParaRPr>
          </a:p>
        </p:txBody>
      </p:sp>
      <p:sp>
        <p:nvSpPr>
          <p:cNvPr id="86" name="Google Shape;86;p15"/>
          <p:cNvSpPr/>
          <p:nvPr/>
        </p:nvSpPr>
        <p:spPr>
          <a:xfrm>
            <a:off x="4284525" y="228750"/>
            <a:ext cx="4525500" cy="1806300"/>
          </a:xfrm>
          <a:prstGeom prst="wedgeRoundRectCallout">
            <a:avLst>
              <a:gd fmla="val -46660" name="adj1"/>
              <a:gd fmla="val 6023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Opiskeluni Ateneumissa ei suju niin kuin tahtoisin. On kuin allani olisi jäätä joka ei kanna eikä murru. Ja sitten on virtapaikkoja, joissa jäätä ei ole lainkaan. ...En tiedä mikä kumma minua vaivaa ja kaihertaa… Minä rakastan taidetta ja toivon paljon ja unelmoin yhtä paljon, ja haluan mennä eteenpäin!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Kirje äidille Ebba Mathilda Simbergille 13.3.1895.</a:t>
            </a:r>
            <a:endParaRPr b="0" baseline="30000" i="0" sz="800" u="none" cap="none" strike="noStrike">
              <a:solidFill>
                <a:srgbClr val="000000"/>
              </a:solidFill>
              <a:latin typeface="Arial"/>
              <a:ea typeface="Arial"/>
              <a:cs typeface="Arial"/>
              <a:sym typeface="Arial"/>
            </a:endParaRPr>
          </a:p>
        </p:txBody>
      </p:sp>
      <p:pic>
        <p:nvPicPr>
          <p:cNvPr descr="SIMBERG1(1).png" id="87" name="Google Shape;87;p15"/>
          <p:cNvPicPr preferRelativeResize="0"/>
          <p:nvPr/>
        </p:nvPicPr>
        <p:blipFill rotWithShape="1">
          <a:blip r:embed="rId5">
            <a:alphaModFix/>
          </a:blip>
          <a:srcRect b="0" l="0" r="0" t="0"/>
          <a:stretch/>
        </p:blipFill>
        <p:spPr>
          <a:xfrm>
            <a:off x="2818876" y="1877637"/>
            <a:ext cx="1685324" cy="45708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PiukkalaSaunaGrafiikka3.png" id="92" name="Google Shape;92;p16"/>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kevattunnelma.jpg" id="93" name="Google Shape;93;p16"/>
          <p:cNvPicPr preferRelativeResize="0"/>
          <p:nvPr/>
        </p:nvPicPr>
        <p:blipFill rotWithShape="1">
          <a:blip r:embed="rId4">
            <a:alphaModFix/>
          </a:blip>
          <a:srcRect b="0" l="0" r="0" t="0"/>
          <a:stretch/>
        </p:blipFill>
        <p:spPr>
          <a:xfrm>
            <a:off x="6053225" y="1252225"/>
            <a:ext cx="2594225" cy="2788976"/>
          </a:xfrm>
          <a:prstGeom prst="rect">
            <a:avLst/>
          </a:prstGeom>
          <a:noFill/>
          <a:ln cap="flat" cmpd="sng" w="76200">
            <a:solidFill>
              <a:srgbClr val="FFFFFF"/>
            </a:solidFill>
            <a:prstDash val="solid"/>
            <a:round/>
            <a:headEnd len="sm" w="sm" type="none"/>
            <a:tailEnd len="sm" w="sm" type="none"/>
          </a:ln>
        </p:spPr>
      </p:pic>
      <p:sp>
        <p:nvSpPr>
          <p:cNvPr id="94" name="Google Shape;94;p16"/>
          <p:cNvSpPr/>
          <p:nvPr/>
        </p:nvSpPr>
        <p:spPr>
          <a:xfrm>
            <a:off x="5439150" y="3917125"/>
            <a:ext cx="3537900" cy="1100700"/>
          </a:xfrm>
          <a:prstGeom prst="wedgeRoundRectCallout">
            <a:avLst>
              <a:gd fmla="val -52930" name="adj1"/>
              <a:gd fmla="val -78662" name="adj2"/>
              <a:gd fmla="val 0" name="adj3"/>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Sunnuntaina olin Gallénien luona ja maalasin hänen suuressa valoisassa ateljeessaan. </a:t>
            </a:r>
            <a:r>
              <a:rPr b="0" i="0" lang="en" sz="1400" u="none" cap="none" strike="noStrike">
                <a:solidFill>
                  <a:schemeClr val="dk1"/>
                </a:solidFill>
                <a:latin typeface="Arial"/>
                <a:ea typeface="Arial"/>
                <a:cs typeface="Arial"/>
                <a:sym typeface="Arial"/>
              </a:rPr>
              <a:t> </a:t>
            </a:r>
            <a:r>
              <a:rPr b="0" i="0" lang="en" sz="1200" u="none" cap="none" strike="noStrike">
                <a:solidFill>
                  <a:schemeClr val="dk1"/>
                </a:solidFill>
                <a:latin typeface="Arial"/>
                <a:ea typeface="Arial"/>
                <a:cs typeface="Arial"/>
                <a:sym typeface="Arial"/>
              </a:rPr>
              <a:t>Näkisitpä, miten vaivattomasti Gallén työskentelee. Hänen työhönsä verrattuna omani oli hirvittävän kehno. </a:t>
            </a:r>
            <a:r>
              <a:rPr b="0" i="1" lang="en" sz="700" u="none" cap="none" strike="noStrike">
                <a:solidFill>
                  <a:schemeClr val="dk1"/>
                </a:solidFill>
                <a:latin typeface="Arial"/>
                <a:ea typeface="Arial"/>
                <a:cs typeface="Arial"/>
                <a:sym typeface="Arial"/>
              </a:rPr>
              <a:t>Kirje Paul Simbergille, Ruovesi 8.10.1895</a:t>
            </a:r>
            <a:endParaRPr b="0" i="1" sz="700" u="none" cap="none" strike="noStrike">
              <a:solidFill>
                <a:srgbClr val="000000"/>
              </a:solidFill>
              <a:latin typeface="Arial"/>
              <a:ea typeface="Arial"/>
              <a:cs typeface="Arial"/>
              <a:sym typeface="Arial"/>
            </a:endParaRPr>
          </a:p>
        </p:txBody>
      </p:sp>
      <p:sp>
        <p:nvSpPr>
          <p:cNvPr id="95" name="Google Shape;95;p16"/>
          <p:cNvSpPr txBox="1"/>
          <p:nvPr/>
        </p:nvSpPr>
        <p:spPr>
          <a:xfrm>
            <a:off x="1488450" y="157800"/>
            <a:ext cx="7532700" cy="11445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Gallen-Kallela arvosti oppilaansa omaperäisyyttä ja kirjoitti ystävälleen Louis Sparrelle: “Hänen teoksensa vaikuttavat kuin saarnat, joita kaikkien täytyy kuunnella ja jotka porautuvat muistiin. Se johtuu siitä, että ne on tehty niin totuudellisesti ja sellaisella tunteen hehkulla” . Gallen-Kallela opetti Simbergille uusia tekniikoita kuten grafiikkaa.  </a:t>
            </a:r>
            <a:endParaRPr b="0" i="0" sz="1400" u="none" cap="none" strike="noStrike">
              <a:solidFill>
                <a:srgbClr val="000000"/>
              </a:solidFill>
              <a:latin typeface="Arial"/>
              <a:ea typeface="Arial"/>
              <a:cs typeface="Arial"/>
              <a:sym typeface="Arial"/>
            </a:endParaRPr>
          </a:p>
        </p:txBody>
      </p:sp>
      <p:sp>
        <p:nvSpPr>
          <p:cNvPr id="96" name="Google Shape;96;p16"/>
          <p:cNvSpPr/>
          <p:nvPr/>
        </p:nvSpPr>
        <p:spPr>
          <a:xfrm>
            <a:off x="5972250" y="1252225"/>
            <a:ext cx="3048900" cy="42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p:nvPr/>
        </p:nvSpPr>
        <p:spPr>
          <a:xfrm>
            <a:off x="5972250" y="1302300"/>
            <a:ext cx="3048900" cy="427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Kevättunnelma, 1895. Vesiväri ja guassi paperille, liimattu etsauspaperille, 25,1 x 23,7 cm. Kansallisgalleria / Ateneumin taidemuseo. Kuva: Kansallisgalleria / Antti Kuivalainen.</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descr="X0769400.jpg" id="98" name="Google Shape;98;p16"/>
          <p:cNvPicPr preferRelativeResize="0"/>
          <p:nvPr/>
        </p:nvPicPr>
        <p:blipFill rotWithShape="1">
          <a:blip r:embed="rId5">
            <a:alphaModFix/>
          </a:blip>
          <a:srcRect b="0" l="0" r="0" t="0"/>
          <a:stretch/>
        </p:blipFill>
        <p:spPr>
          <a:xfrm>
            <a:off x="160525" y="204662"/>
            <a:ext cx="1272900" cy="1853976"/>
          </a:xfrm>
          <a:prstGeom prst="rect">
            <a:avLst/>
          </a:prstGeom>
          <a:noFill/>
          <a:ln cap="flat" cmpd="sng" w="38100">
            <a:solidFill>
              <a:srgbClr val="434343"/>
            </a:solidFill>
            <a:prstDash val="solid"/>
            <a:round/>
            <a:headEnd len="sm" w="sm" type="none"/>
            <a:tailEnd len="sm" w="sm" type="none"/>
          </a:ln>
        </p:spPr>
      </p:pic>
      <p:pic>
        <p:nvPicPr>
          <p:cNvPr id="99" name="Google Shape;99;p16"/>
          <p:cNvPicPr preferRelativeResize="0"/>
          <p:nvPr/>
        </p:nvPicPr>
        <p:blipFill rotWithShape="1">
          <a:blip r:embed="rId6">
            <a:alphaModFix/>
          </a:blip>
          <a:srcRect b="0" l="0" r="0" t="0"/>
          <a:stretch/>
        </p:blipFill>
        <p:spPr>
          <a:xfrm>
            <a:off x="230702" y="2213626"/>
            <a:ext cx="1611776" cy="2423950"/>
          </a:xfrm>
          <a:prstGeom prst="rect">
            <a:avLst/>
          </a:prstGeom>
          <a:noFill/>
          <a:ln cap="flat" cmpd="sng" w="76200">
            <a:solidFill>
              <a:srgbClr val="FFFFFF"/>
            </a:solidFill>
            <a:prstDash val="solid"/>
            <a:round/>
            <a:headEnd len="sm" w="sm" type="none"/>
            <a:tailEnd len="sm" w="sm" type="none"/>
          </a:ln>
        </p:spPr>
      </p:pic>
      <p:sp>
        <p:nvSpPr>
          <p:cNvPr id="100" name="Google Shape;100;p16"/>
          <p:cNvSpPr/>
          <p:nvPr/>
        </p:nvSpPr>
        <p:spPr>
          <a:xfrm>
            <a:off x="83350" y="4500575"/>
            <a:ext cx="1895700" cy="50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7">
            <a:alphaModFix/>
          </a:blip>
          <a:srcRect b="0" l="0" r="0" t="0"/>
          <a:stretch/>
        </p:blipFill>
        <p:spPr>
          <a:xfrm>
            <a:off x="2244000" y="2213625"/>
            <a:ext cx="1548558" cy="2423949"/>
          </a:xfrm>
          <a:prstGeom prst="rect">
            <a:avLst/>
          </a:prstGeom>
          <a:noFill/>
          <a:ln cap="flat" cmpd="sng" w="76200">
            <a:solidFill>
              <a:srgbClr val="FFFFFF"/>
            </a:solidFill>
            <a:prstDash val="solid"/>
            <a:round/>
            <a:headEnd len="sm" w="sm" type="none"/>
            <a:tailEnd len="sm" w="sm" type="none"/>
          </a:ln>
        </p:spPr>
      </p:pic>
      <p:sp>
        <p:nvSpPr>
          <p:cNvPr id="102" name="Google Shape;102;p16"/>
          <p:cNvSpPr txBox="1"/>
          <p:nvPr/>
        </p:nvSpPr>
        <p:spPr>
          <a:xfrm>
            <a:off x="-36362" y="4418425"/>
            <a:ext cx="2145900" cy="427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Halla, 1895. Vesiväri ja guassi paperille, liimattu lumppupaperille, 27,0 x 18,0 cm. Kansallisgalleria / Ateneumin taidemuseo. Kuva: Kansallisgalleria / Yehia Eweis.</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3" name="Google Shape;103;p16"/>
          <p:cNvSpPr/>
          <p:nvPr/>
        </p:nvSpPr>
        <p:spPr>
          <a:xfrm>
            <a:off x="2024075" y="4500575"/>
            <a:ext cx="1988400" cy="50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6"/>
          <p:cNvSpPr txBox="1"/>
          <p:nvPr/>
        </p:nvSpPr>
        <p:spPr>
          <a:xfrm>
            <a:off x="1905000" y="4418425"/>
            <a:ext cx="2202600" cy="599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dk1"/>
                </a:solidFill>
                <a:latin typeface="Arial"/>
                <a:ea typeface="Arial"/>
                <a:cs typeface="Arial"/>
                <a:sym typeface="Arial"/>
              </a:rPr>
              <a:t>Hugo Simberg, Satu I, 1895. Vesiväri ja guassi paperille, liimattu etsauspaperille, 25,4 cm x 16,4 cm. Kansallisgalleria / Ateneumin taidemuseo. Kuva: Kansallisgalleria / Antti Kuivalainen.</a:t>
            </a:r>
            <a:endParaRPr b="0" i="0" sz="900" u="none" cap="none" strike="noStrike">
              <a:solidFill>
                <a:srgbClr val="000000"/>
              </a:solidFill>
              <a:latin typeface="Arial"/>
              <a:ea typeface="Arial"/>
              <a:cs typeface="Arial"/>
              <a:sym typeface="Arial"/>
            </a:endParaRPr>
          </a:p>
        </p:txBody>
      </p:sp>
      <p:sp>
        <p:nvSpPr>
          <p:cNvPr id="105" name="Google Shape;105;p16"/>
          <p:cNvSpPr txBox="1"/>
          <p:nvPr/>
        </p:nvSpPr>
        <p:spPr>
          <a:xfrm>
            <a:off x="1433425" y="1408725"/>
            <a:ext cx="2594100" cy="5994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Gallen-Kallela hiihtää</a:t>
            </a:r>
            <a:r>
              <a:rPr b="0" i="0" lang="en" sz="700" u="none" cap="none" strike="noStrike">
                <a:solidFill>
                  <a:srgbClr val="1F497D"/>
                </a:solidFill>
                <a:latin typeface="Arial"/>
                <a:ea typeface="Arial"/>
                <a:cs typeface="Arial"/>
                <a:sym typeface="Arial"/>
              </a:rPr>
              <a:t>,</a:t>
            </a:r>
            <a:r>
              <a:rPr b="0" i="0" lang="en" sz="700" u="none" cap="none" strike="noStrike">
                <a:solidFill>
                  <a:schemeClr val="dk1"/>
                </a:solidFill>
                <a:latin typeface="Arial"/>
                <a:ea typeface="Arial"/>
                <a:cs typeface="Arial"/>
                <a:sym typeface="Arial"/>
              </a:rPr>
              <a:t> 1897. Viiva- ja laakasyövytys, lehti korkeus 22,1 cm, lehti leveys 15,8 cm, levy korkeus 12,3 cm, levy leveys 8,6 cm. Kansallisgalleria / Ateneumin taidemuseo. Kuva: Kansallisgalleria.</a:t>
            </a:r>
            <a:endParaRPr b="0" i="0" sz="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descr="SIMBERG1(1).png" id="106" name="Google Shape;106;p16"/>
          <p:cNvPicPr preferRelativeResize="0"/>
          <p:nvPr/>
        </p:nvPicPr>
        <p:blipFill rotWithShape="1">
          <a:blip r:embed="rId8">
            <a:alphaModFix/>
          </a:blip>
          <a:srcRect b="0" l="0" r="0" t="0"/>
          <a:stretch/>
        </p:blipFill>
        <p:spPr>
          <a:xfrm>
            <a:off x="3805539" y="1709012"/>
            <a:ext cx="1685324" cy="45708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PiukkalaSaunaGrafiikka3.png" id="111" name="Google Shape;111;p17"/>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tienhaarassa.jpg" id="112" name="Google Shape;112;p17"/>
          <p:cNvPicPr preferRelativeResize="0"/>
          <p:nvPr/>
        </p:nvPicPr>
        <p:blipFill rotWithShape="1">
          <a:blip r:embed="rId4">
            <a:alphaModFix/>
          </a:blip>
          <a:srcRect b="0" l="0" r="0" t="0"/>
          <a:stretch/>
        </p:blipFill>
        <p:spPr>
          <a:xfrm>
            <a:off x="202650" y="338075"/>
            <a:ext cx="5265925" cy="4467350"/>
          </a:xfrm>
          <a:prstGeom prst="rect">
            <a:avLst/>
          </a:prstGeom>
          <a:noFill/>
          <a:ln cap="flat" cmpd="sng" w="76200">
            <a:solidFill>
              <a:srgbClr val="FFFFFF"/>
            </a:solidFill>
            <a:prstDash val="solid"/>
            <a:round/>
            <a:headEnd len="sm" w="sm" type="none"/>
            <a:tailEnd len="sm" w="sm" type="none"/>
          </a:ln>
        </p:spPr>
      </p:pic>
      <p:sp>
        <p:nvSpPr>
          <p:cNvPr id="113" name="Google Shape;113;p17"/>
          <p:cNvSpPr/>
          <p:nvPr/>
        </p:nvSpPr>
        <p:spPr>
          <a:xfrm>
            <a:off x="5640050" y="265500"/>
            <a:ext cx="3381900" cy="1817100"/>
          </a:xfrm>
          <a:prstGeom prst="wedgeRoundRectCallout">
            <a:avLst>
              <a:gd fmla="val -45290" name="adj1"/>
              <a:gd fmla="val 57644" name="adj2"/>
              <a:gd fmla="val 0" name="adj3"/>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7"/>
          <p:cNvSpPr txBox="1"/>
          <p:nvPr/>
        </p:nvSpPr>
        <p:spPr>
          <a:xfrm>
            <a:off x="5780600" y="338075"/>
            <a:ext cx="3175500" cy="181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Taideteos on jotain, joka puhuu minulle toisesta maailmasta...Sen pitää johtaa ajatukset johonkin, jota ei ajatella joka päivä ja minun pitää nähdä näitä kuvia ja ajatella näitä ajatuksia vielä kauan, kauan jälkeenpäin. </a:t>
            </a:r>
            <a:r>
              <a:rPr b="0" i="0" lang="en" sz="800" u="none" cap="none" strike="noStrike">
                <a:solidFill>
                  <a:schemeClr val="dk1"/>
                </a:solidFill>
                <a:latin typeface="Arial"/>
                <a:ea typeface="Arial"/>
                <a:cs typeface="Arial"/>
                <a:sym typeface="Arial"/>
              </a:rPr>
              <a:t>Kirje Paul Simbergille, Ruovesi 2.2.1986</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5" name="Google Shape;115;p17"/>
          <p:cNvSpPr/>
          <p:nvPr/>
        </p:nvSpPr>
        <p:spPr>
          <a:xfrm>
            <a:off x="202650" y="4679150"/>
            <a:ext cx="4167000" cy="28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7"/>
          <p:cNvSpPr txBox="1"/>
          <p:nvPr/>
        </p:nvSpPr>
        <p:spPr>
          <a:xfrm>
            <a:off x="137250" y="4602950"/>
            <a:ext cx="4297800" cy="43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Tienhaarassa, 1896. Vesiväri, guassi ja tussi paperille, liimattu lumppupaperille, 15,2 x 18,0 cm. Kansallisgalleria / Ateneumin taidemuseo. Kuva: Kansallisgalleria / Hannu Aaltonen.</a:t>
            </a:r>
            <a:endParaRPr b="0" i="0" sz="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117" name="Google Shape;117;p17"/>
          <p:cNvSpPr txBox="1"/>
          <p:nvPr/>
        </p:nvSpPr>
        <p:spPr>
          <a:xfrm>
            <a:off x="6093500" y="2627900"/>
            <a:ext cx="2862600" cy="1863000"/>
          </a:xfrm>
          <a:prstGeom prst="rect">
            <a:avLst/>
          </a:prstGeom>
          <a:solidFill>
            <a:srgbClr val="FCE5CD"/>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Hyvä ja paha, maallinen ja taivaallinen, inhimillinen ja jumalallinen ovat Simbergille keskeisiä teemoja. Hän kuvaa töissään usein yliluonnollisia hahmoja kuten piruja, enkeleitä ja kuolema -hahmoja. Hahmot eivät ole selkeästi hyviä tai pahoja. Ne ovat mukana ihmisen arjessa. Usein teoksissa on mukana myös huumoria. </a:t>
            </a:r>
            <a:endParaRPr b="0" i="0" sz="1200" u="none" cap="none" strike="noStrike">
              <a:solidFill>
                <a:srgbClr val="000000"/>
              </a:solidFill>
              <a:latin typeface="Arial"/>
              <a:ea typeface="Arial"/>
              <a:cs typeface="Arial"/>
              <a:sym typeface="Arial"/>
            </a:endParaRPr>
          </a:p>
        </p:txBody>
      </p:sp>
      <p:pic>
        <p:nvPicPr>
          <p:cNvPr descr="SIMBERG1(1).png" id="118" name="Google Shape;118;p17"/>
          <p:cNvPicPr preferRelativeResize="0"/>
          <p:nvPr/>
        </p:nvPicPr>
        <p:blipFill rotWithShape="1">
          <a:blip r:embed="rId5">
            <a:alphaModFix/>
          </a:blip>
          <a:srcRect b="0" l="0" r="0" t="0"/>
          <a:stretch/>
        </p:blipFill>
        <p:spPr>
          <a:xfrm>
            <a:off x="4157376" y="2327338"/>
            <a:ext cx="1685324" cy="45708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PiukkalaSaunaGrafiikka3.png" id="123" name="Google Shape;123;p18"/>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LUURANKO3.png" id="124" name="Google Shape;124;p18"/>
          <p:cNvPicPr preferRelativeResize="0"/>
          <p:nvPr/>
        </p:nvPicPr>
        <p:blipFill rotWithShape="1">
          <a:blip r:embed="rId4">
            <a:alphaModFix/>
          </a:blip>
          <a:srcRect b="0" l="0" r="0" t="0"/>
          <a:stretch/>
        </p:blipFill>
        <p:spPr>
          <a:xfrm>
            <a:off x="-2001112" y="2828263"/>
            <a:ext cx="1751417" cy="3182951"/>
          </a:xfrm>
          <a:prstGeom prst="rect">
            <a:avLst/>
          </a:prstGeom>
          <a:noFill/>
          <a:ln>
            <a:noFill/>
          </a:ln>
        </p:spPr>
      </p:pic>
      <p:pic>
        <p:nvPicPr>
          <p:cNvPr descr="LUURANKO3.png" id="125" name="Google Shape;125;p18"/>
          <p:cNvPicPr preferRelativeResize="0"/>
          <p:nvPr/>
        </p:nvPicPr>
        <p:blipFill rotWithShape="1">
          <a:blip r:embed="rId4">
            <a:alphaModFix/>
          </a:blip>
          <a:srcRect b="0" l="0" r="0" t="0"/>
          <a:stretch/>
        </p:blipFill>
        <p:spPr>
          <a:xfrm>
            <a:off x="9144000" y="2828275"/>
            <a:ext cx="1843649" cy="3350549"/>
          </a:xfrm>
          <a:prstGeom prst="rect">
            <a:avLst/>
          </a:prstGeom>
          <a:noFill/>
          <a:ln>
            <a:noFill/>
          </a:ln>
        </p:spPr>
      </p:pic>
      <p:pic>
        <p:nvPicPr>
          <p:cNvPr descr="app.jpg" id="126" name="Google Shape;126;p18"/>
          <p:cNvPicPr preferRelativeResize="0"/>
          <p:nvPr/>
        </p:nvPicPr>
        <p:blipFill rotWithShape="1">
          <a:blip r:embed="rId5">
            <a:alphaModFix/>
          </a:blip>
          <a:srcRect b="0" l="0" r="0" t="0"/>
          <a:stretch/>
        </p:blipFill>
        <p:spPr>
          <a:xfrm>
            <a:off x="190425" y="216975"/>
            <a:ext cx="2926600" cy="4428675"/>
          </a:xfrm>
          <a:prstGeom prst="rect">
            <a:avLst/>
          </a:prstGeom>
          <a:noFill/>
          <a:ln cap="flat" cmpd="sng" w="76200">
            <a:solidFill>
              <a:srgbClr val="FFFFFF"/>
            </a:solidFill>
            <a:prstDash val="solid"/>
            <a:round/>
            <a:headEnd len="sm" w="sm" type="none"/>
            <a:tailEnd len="sm" w="sm" type="none"/>
          </a:ln>
        </p:spPr>
      </p:pic>
      <p:sp>
        <p:nvSpPr>
          <p:cNvPr id="127" name="Google Shape;127;p18"/>
          <p:cNvSpPr txBox="1"/>
          <p:nvPr/>
        </p:nvSpPr>
        <p:spPr>
          <a:xfrm>
            <a:off x="3359175" y="216975"/>
            <a:ext cx="2232000" cy="34497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Kuolema -hahmo esiintyi ensimmäisen kerran vuonna 1895 teoksessa Sallittu, jossa se vie pois talonpojan kuollutta lasta. Simberg maalasi teoksen Gallen-Kallelan luona vähän sen jälkeen kun tämän pieni tytär oli kuollut.</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Simbergin kuolema on myötäelävä ja lempeä. Se suorittaa tehtävää, joka jonkun on pakko hoitaa.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28" name="Google Shape;128;p18"/>
          <p:cNvPicPr preferRelativeResize="0"/>
          <p:nvPr/>
        </p:nvPicPr>
        <p:blipFill rotWithShape="1">
          <a:blip r:embed="rId6">
            <a:alphaModFix/>
          </a:blip>
          <a:srcRect b="0" l="0" r="0" t="0"/>
          <a:stretch/>
        </p:blipFill>
        <p:spPr>
          <a:xfrm>
            <a:off x="5842975" y="216975"/>
            <a:ext cx="3082501" cy="2694976"/>
          </a:xfrm>
          <a:prstGeom prst="rect">
            <a:avLst/>
          </a:prstGeom>
          <a:noFill/>
          <a:ln>
            <a:noFill/>
          </a:ln>
        </p:spPr>
      </p:pic>
      <p:sp>
        <p:nvSpPr>
          <p:cNvPr id="129" name="Google Shape;129;p18"/>
          <p:cNvSpPr/>
          <p:nvPr/>
        </p:nvSpPr>
        <p:spPr>
          <a:xfrm>
            <a:off x="349925" y="4320675"/>
            <a:ext cx="2607600" cy="55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Sallittu (Talonpoika ja kuolema), 1895. Vesiväri, guassi ja tussi paperille, liimattu lumppupaperille, 30,6 cm x 20,1 cm. Kansallisgalleria / Ateneumin taidemuseo. Kuva: Kansallisgalleria / Antti Kuivalainen.</a:t>
            </a:r>
            <a:endParaRPr b="0" i="0" sz="1400" u="none" cap="none" strike="noStrike">
              <a:solidFill>
                <a:srgbClr val="000000"/>
              </a:solidFill>
              <a:latin typeface="Arial"/>
              <a:ea typeface="Arial"/>
              <a:cs typeface="Arial"/>
              <a:sym typeface="Arial"/>
            </a:endParaRPr>
          </a:p>
        </p:txBody>
      </p:sp>
      <p:sp>
        <p:nvSpPr>
          <p:cNvPr id="130" name="Google Shape;130;p18"/>
          <p:cNvSpPr/>
          <p:nvPr/>
        </p:nvSpPr>
        <p:spPr>
          <a:xfrm>
            <a:off x="5920975" y="3026775"/>
            <a:ext cx="2926500" cy="63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700" u="none" cap="none" strike="noStrike">
                <a:solidFill>
                  <a:schemeClr val="dk1"/>
                </a:solidFill>
                <a:latin typeface="Arial"/>
                <a:ea typeface="Arial"/>
                <a:cs typeface="Arial"/>
                <a:sym typeface="Arial"/>
              </a:rPr>
              <a:t>Hugo Simberg, Kuolema kuuntelee, 1897. Vesiväri paperille, liimattu etsauspaperille, 14,6 cm x 16,8 cm. Kansallisgalleria / Ateneumin taidemuseo. Kuva: Kansallisgalleria / Antti Kuivalainen.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PiukkalaSaunaGrafiikka3.png" id="135" name="Google Shape;135;p19"/>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KUOLEMANPUUTARHA.png" id="136" name="Google Shape;136;p19"/>
          <p:cNvPicPr preferRelativeResize="0"/>
          <p:nvPr/>
        </p:nvPicPr>
        <p:blipFill rotWithShape="1">
          <a:blip r:embed="rId4">
            <a:alphaModFix/>
          </a:blip>
          <a:srcRect b="0" l="0" r="0" t="0"/>
          <a:stretch/>
        </p:blipFill>
        <p:spPr>
          <a:xfrm>
            <a:off x="155650" y="1784675"/>
            <a:ext cx="3263975" cy="2930300"/>
          </a:xfrm>
          <a:prstGeom prst="rect">
            <a:avLst/>
          </a:prstGeom>
          <a:noFill/>
          <a:ln>
            <a:noFill/>
          </a:ln>
        </p:spPr>
      </p:pic>
      <p:pic>
        <p:nvPicPr>
          <p:cNvPr descr="16016222656_c44f720198_z.jpg" id="137" name="Google Shape;137;p19"/>
          <p:cNvPicPr preferRelativeResize="0"/>
          <p:nvPr/>
        </p:nvPicPr>
        <p:blipFill rotWithShape="1">
          <a:blip r:embed="rId5">
            <a:alphaModFix/>
          </a:blip>
          <a:srcRect b="0" l="0" r="0" t="0"/>
          <a:stretch/>
        </p:blipFill>
        <p:spPr>
          <a:xfrm>
            <a:off x="5655363" y="2299750"/>
            <a:ext cx="3340925" cy="2312500"/>
          </a:xfrm>
          <a:prstGeom prst="rect">
            <a:avLst/>
          </a:prstGeom>
          <a:noFill/>
          <a:ln>
            <a:noFill/>
          </a:ln>
        </p:spPr>
      </p:pic>
      <p:sp>
        <p:nvSpPr>
          <p:cNvPr id="138" name="Google Shape;138;p19"/>
          <p:cNvSpPr txBox="1"/>
          <p:nvPr/>
        </p:nvSpPr>
        <p:spPr>
          <a:xfrm>
            <a:off x="5693825" y="4612250"/>
            <a:ext cx="3264000" cy="269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 Simberg ja vaimo Anni  </a:t>
            </a:r>
            <a:r>
              <a:rPr b="0" i="0" lang="en" sz="800" u="none" cap="none" strike="noStrike">
                <a:solidFill>
                  <a:srgbClr val="000000"/>
                </a:solidFill>
                <a:latin typeface="Arial"/>
                <a:ea typeface="Arial"/>
                <a:cs typeface="Arial"/>
                <a:sym typeface="Arial"/>
              </a:rPr>
              <a:t>taiteilijan ateljeessa Pariisissa, 1910</a:t>
            </a:r>
            <a:endParaRPr b="0" i="0" sz="800" u="none" cap="none" strike="noStrike">
              <a:solidFill>
                <a:srgbClr val="000000"/>
              </a:solidFill>
              <a:latin typeface="Arial"/>
              <a:ea typeface="Arial"/>
              <a:cs typeface="Arial"/>
              <a:sym typeface="Arial"/>
            </a:endParaRPr>
          </a:p>
        </p:txBody>
      </p:sp>
      <p:sp>
        <p:nvSpPr>
          <p:cNvPr id="139" name="Google Shape;139;p19"/>
          <p:cNvSpPr txBox="1"/>
          <p:nvPr/>
        </p:nvSpPr>
        <p:spPr>
          <a:xfrm>
            <a:off x="108800" y="224850"/>
            <a:ext cx="4903500" cy="1518000"/>
          </a:xfrm>
          <a:prstGeom prst="rect">
            <a:avLst/>
          </a:prstGeom>
          <a:solidFill>
            <a:srgbClr val="FCE5CD"/>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Kuten monet muutkin taiteilijat tuohon aikaan, Simberg matkusteli paljon. Kuoleman puutarhan ensimmäisen version hän teki 23- vuotiaana Pariisin matkalla. Myöhemmin Simberg teki Kuoleman puutarhasta uusia versioita eri tekniikoilla. Myös Pariisiin hän palasi vielä kolmeen otteeseen, mm. häämatkalle Anni -vaimon kanssa.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9"/>
          <p:cNvSpPr/>
          <p:nvPr/>
        </p:nvSpPr>
        <p:spPr>
          <a:xfrm>
            <a:off x="5490525" y="224850"/>
            <a:ext cx="3439800" cy="1902000"/>
          </a:xfrm>
          <a:prstGeom prst="wedgeRoundRectCallout">
            <a:avLst>
              <a:gd fmla="val -65125" name="adj1"/>
              <a:gd fmla="val 5931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Tulla sumuisesta, savuisesta ja pölyisestä Lontoosta tyylikkääseen Pariisiin oli yhtä ihanaa kuin päästä flunssasta joka minua Lontoossa vaivasi. Kaikki pariisilaiset ovat taiteellisia, tai heillä on olemuksessa jotain, joka kiinnittää huomion yksilöön ja tekee hänet kiinnostavaksi.  </a:t>
            </a:r>
            <a:r>
              <a:rPr b="0" i="0" lang="en" sz="800" u="none" cap="none" strike="noStrike">
                <a:solidFill>
                  <a:schemeClr val="dk1"/>
                </a:solidFill>
                <a:latin typeface="Arial"/>
                <a:ea typeface="Arial"/>
                <a:cs typeface="Arial"/>
                <a:sym typeface="Arial"/>
              </a:rPr>
              <a:t>Hugo Simbergin luonnospäiväkirja vuosilta 1896-98 Yksityiskokoelma</a:t>
            </a:r>
            <a:endParaRPr b="0" baseline="30000" i="0" sz="800" u="none" cap="none" strike="noStrike">
              <a:solidFill>
                <a:srgbClr val="000000"/>
              </a:solidFill>
              <a:latin typeface="Arial"/>
              <a:ea typeface="Arial"/>
              <a:cs typeface="Arial"/>
              <a:sym typeface="Arial"/>
            </a:endParaRPr>
          </a:p>
        </p:txBody>
      </p:sp>
      <p:pic>
        <p:nvPicPr>
          <p:cNvPr descr="SIMBERG1(1).png" id="141" name="Google Shape;141;p19"/>
          <p:cNvPicPr preferRelativeResize="0"/>
          <p:nvPr/>
        </p:nvPicPr>
        <p:blipFill rotWithShape="1">
          <a:blip r:embed="rId6">
            <a:alphaModFix/>
          </a:blip>
          <a:srcRect b="0" l="0" r="0" t="0"/>
          <a:stretch/>
        </p:blipFill>
        <p:spPr>
          <a:xfrm>
            <a:off x="3239676" y="1980712"/>
            <a:ext cx="1685324" cy="4570891"/>
          </a:xfrm>
          <a:prstGeom prst="rect">
            <a:avLst/>
          </a:prstGeom>
          <a:noFill/>
          <a:ln>
            <a:noFill/>
          </a:ln>
        </p:spPr>
      </p:pic>
      <p:sp>
        <p:nvSpPr>
          <p:cNvPr id="142" name="Google Shape;142;p19"/>
          <p:cNvSpPr/>
          <p:nvPr/>
        </p:nvSpPr>
        <p:spPr>
          <a:xfrm>
            <a:off x="97850" y="4478575"/>
            <a:ext cx="3439800" cy="31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accent2"/>
                </a:solidFill>
                <a:latin typeface="Arial"/>
                <a:ea typeface="Arial"/>
                <a:cs typeface="Arial"/>
                <a:sym typeface="Arial"/>
              </a:rPr>
              <a:t>Hugo Simberg, Kuoleman puutarha, 1896. Vesiväri ja guassi paperille, 15,8 x 17,5 cm. Kansallisgalleria / Ateneumin taidemuseo. Kuva: Kansallisgalleria / Jouko Könönen.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pic>
        <p:nvPicPr>
          <p:cNvPr descr="PiukkalaSaunaGrafiikka3.png" id="147" name="Google Shape;147;p20"/>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KUOLEMANPUUTARHA.png" id="148" name="Google Shape;148;p20"/>
          <p:cNvPicPr preferRelativeResize="0"/>
          <p:nvPr/>
        </p:nvPicPr>
        <p:blipFill rotWithShape="1">
          <a:blip r:embed="rId4">
            <a:alphaModFix/>
          </a:blip>
          <a:srcRect b="0" l="0" r="0" t="0"/>
          <a:stretch/>
        </p:blipFill>
        <p:spPr>
          <a:xfrm>
            <a:off x="173500" y="246488"/>
            <a:ext cx="5180076" cy="4650525"/>
          </a:xfrm>
          <a:prstGeom prst="rect">
            <a:avLst/>
          </a:prstGeom>
          <a:noFill/>
          <a:ln>
            <a:noFill/>
          </a:ln>
        </p:spPr>
      </p:pic>
      <p:pic>
        <p:nvPicPr>
          <p:cNvPr descr="SIMBERG1(1).png" id="149" name="Google Shape;149;p20"/>
          <p:cNvPicPr preferRelativeResize="0"/>
          <p:nvPr/>
        </p:nvPicPr>
        <p:blipFill rotWithShape="1">
          <a:blip r:embed="rId5">
            <a:alphaModFix/>
          </a:blip>
          <a:srcRect b="0" l="0" r="0" t="0"/>
          <a:stretch/>
        </p:blipFill>
        <p:spPr>
          <a:xfrm>
            <a:off x="7523926" y="3031175"/>
            <a:ext cx="1685324" cy="4570891"/>
          </a:xfrm>
          <a:prstGeom prst="rect">
            <a:avLst/>
          </a:prstGeom>
          <a:noFill/>
          <a:ln>
            <a:noFill/>
          </a:ln>
        </p:spPr>
      </p:pic>
      <p:sp>
        <p:nvSpPr>
          <p:cNvPr id="150" name="Google Shape;150;p20"/>
          <p:cNvSpPr txBox="1"/>
          <p:nvPr/>
        </p:nvSpPr>
        <p:spPr>
          <a:xfrm>
            <a:off x="5575475" y="313875"/>
            <a:ext cx="3358200" cy="22107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Simberg ei yleensä halunnut selitellä teoksiaan. Hän ajatteli, että jokainen katsoja voi nähdä ja kokea ne omalla tavallaan. Kuoleman puutarhasta hän on kuitenkin hieman kertonut hieman ajatuksiaan. Kuoleman puutarha on paikka, jonne sielut joutuvat ennen taivaaseen pääsyään. Kasvit kuvaavat ihmissieluja, jotka odottavat tulevaa.</a:t>
            </a:r>
            <a:r>
              <a:rPr b="0" i="0" lang="en" sz="1200" u="none" cap="none" strike="noStrike">
                <a:solidFill>
                  <a:schemeClr val="dk1"/>
                </a:solidFill>
                <a:highlight>
                  <a:srgbClr val="FFFFFF"/>
                </a:highlight>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p:txBody>
      </p:sp>
      <p:sp>
        <p:nvSpPr>
          <p:cNvPr id="151" name="Google Shape;151;p20"/>
          <p:cNvSpPr/>
          <p:nvPr/>
        </p:nvSpPr>
        <p:spPr>
          <a:xfrm>
            <a:off x="938500" y="4522900"/>
            <a:ext cx="3650100" cy="31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00" u="none" cap="none" strike="noStrike">
                <a:solidFill>
                  <a:schemeClr val="accent2"/>
                </a:solidFill>
                <a:latin typeface="Arial"/>
                <a:ea typeface="Arial"/>
                <a:cs typeface="Arial"/>
                <a:sym typeface="Arial"/>
              </a:rPr>
              <a:t>Hugo Simberg, Kuoleman puutarha, 1896. Vesiväri ja guassi paperille, 15,8 x 17,5 cm. Kansallisgalleria / Ateneumin taidemuseo. Kuva: Kansallisgalleria / Jouko Könönen.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PiukkalaSaunaGrafiikka3.png" id="156" name="Google Shape;156;p21"/>
          <p:cNvPicPr preferRelativeResize="0"/>
          <p:nvPr/>
        </p:nvPicPr>
        <p:blipFill rotWithShape="1">
          <a:blip r:embed="rId3">
            <a:alphaModFix/>
          </a:blip>
          <a:srcRect b="0" l="0" r="0" t="0"/>
          <a:stretch/>
        </p:blipFill>
        <p:spPr>
          <a:xfrm>
            <a:off x="0" y="0"/>
            <a:ext cx="9143999" cy="5143499"/>
          </a:xfrm>
          <a:prstGeom prst="rect">
            <a:avLst/>
          </a:prstGeom>
          <a:noFill/>
          <a:ln>
            <a:noFill/>
          </a:ln>
        </p:spPr>
      </p:pic>
      <p:pic>
        <p:nvPicPr>
          <p:cNvPr descr="haavoittunut_enkeli.jpg" id="157" name="Google Shape;157;p21"/>
          <p:cNvPicPr preferRelativeResize="0"/>
          <p:nvPr/>
        </p:nvPicPr>
        <p:blipFill rotWithShape="1">
          <a:blip r:embed="rId4">
            <a:alphaModFix/>
          </a:blip>
          <a:srcRect b="0" l="0" r="0" t="0"/>
          <a:stretch/>
        </p:blipFill>
        <p:spPr>
          <a:xfrm>
            <a:off x="203800" y="297500"/>
            <a:ext cx="5447400" cy="4353026"/>
          </a:xfrm>
          <a:prstGeom prst="rect">
            <a:avLst/>
          </a:prstGeom>
          <a:noFill/>
          <a:ln cap="flat" cmpd="sng" w="76200">
            <a:solidFill>
              <a:srgbClr val="FFFFFF"/>
            </a:solidFill>
            <a:prstDash val="solid"/>
            <a:round/>
            <a:headEnd len="sm" w="sm" type="none"/>
            <a:tailEnd len="sm" w="sm" type="none"/>
          </a:ln>
        </p:spPr>
      </p:pic>
      <p:sp>
        <p:nvSpPr>
          <p:cNvPr id="158" name="Google Shape;158;p21"/>
          <p:cNvSpPr txBox="1"/>
          <p:nvPr/>
        </p:nvSpPr>
        <p:spPr>
          <a:xfrm>
            <a:off x="203800" y="4704925"/>
            <a:ext cx="5447400" cy="3357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Hugo Simberg, Haavoittunut enkeli, 1903.  Öljy kankaalle, Kansallisgalleria/Ateneumin taidemuseo. Kuva: Kansallisgalleria/Hannu Aaltonen.</a:t>
            </a:r>
            <a:endParaRPr b="0" i="0" sz="700" u="none" cap="none" strike="noStrike">
              <a:solidFill>
                <a:srgbClr val="000000"/>
              </a:solidFill>
              <a:latin typeface="Arial"/>
              <a:ea typeface="Arial"/>
              <a:cs typeface="Arial"/>
              <a:sym typeface="Arial"/>
            </a:endParaRPr>
          </a:p>
        </p:txBody>
      </p:sp>
      <p:sp>
        <p:nvSpPr>
          <p:cNvPr id="159" name="Google Shape;159;p21"/>
          <p:cNvSpPr txBox="1"/>
          <p:nvPr/>
        </p:nvSpPr>
        <p:spPr>
          <a:xfrm>
            <a:off x="5167200" y="231925"/>
            <a:ext cx="3891000" cy="1847700"/>
          </a:xfrm>
          <a:prstGeom prst="rect">
            <a:avLst/>
          </a:prstGeom>
          <a:solidFill>
            <a:srgbClr val="FCE5CD"/>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Simbergin menestynein työ Haavoittunut enkeli valmistui vuonna 1903. Tällöin Simberg oli juuri toipumassa aivokalvontulehduksesta, joka vei hänet lähes puoleksi vuodeksi sairaalaan. Teos sai hyvän vastaanoton Ateneumin vuosikatselmuksessa vuonna 1903. Suomalaiset äänestivät teoksen Maamme Tauluksi vuonna 2006.</a:t>
            </a:r>
            <a:r>
              <a:rPr b="0" i="0" lang="en" sz="1200" u="none" cap="none" strike="noStrike">
                <a:solidFill>
                  <a:schemeClr val="dk1"/>
                </a:solidFill>
                <a:highlight>
                  <a:srgbClr val="FFFFFF"/>
                </a:highlight>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SIMBERG1(1).png" id="160" name="Google Shape;160;p21"/>
          <p:cNvPicPr preferRelativeResize="0"/>
          <p:nvPr/>
        </p:nvPicPr>
        <p:blipFill rotWithShape="1">
          <a:blip r:embed="rId5">
            <a:alphaModFix/>
          </a:blip>
          <a:srcRect b="0" l="0" r="0" t="0"/>
          <a:stretch/>
        </p:blipFill>
        <p:spPr>
          <a:xfrm>
            <a:off x="7514001" y="1976712"/>
            <a:ext cx="1685324" cy="4570891"/>
          </a:xfrm>
          <a:prstGeom prst="rect">
            <a:avLst/>
          </a:prstGeom>
          <a:noFill/>
          <a:ln>
            <a:noFill/>
          </a:ln>
        </p:spPr>
      </p:pic>
      <p:sp>
        <p:nvSpPr>
          <p:cNvPr id="161" name="Google Shape;161;p21"/>
          <p:cNvSpPr/>
          <p:nvPr/>
        </p:nvSpPr>
        <p:spPr>
          <a:xfrm>
            <a:off x="4540750" y="2203225"/>
            <a:ext cx="3045900" cy="2378100"/>
          </a:xfrm>
          <a:prstGeom prst="wedgeRoundRectCallout">
            <a:avLst>
              <a:gd fmla="val 56222" name="adj1"/>
              <a:gd fmla="val -2249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Minua ei reputettukaan vaikka jury on ollut kauhean ankara. Näyttää melkein siltä, että olisin saanut jonkinlaisen ‘grand succés’n’ niin toveripiirissä kuin jurynkin keskuudessa. Gallén on niin innostunut että minun on vaikea ottaa häntä vakavasti. - Jopa </a:t>
            </a:r>
            <a:r>
              <a:rPr b="0" i="0" lang="en" sz="1400" u="sng" cap="none" strike="noStrike">
                <a:solidFill>
                  <a:schemeClr val="hlink"/>
                </a:solidFill>
                <a:latin typeface="Arial"/>
                <a:ea typeface="Arial"/>
                <a:cs typeface="Arial"/>
                <a:sym typeface="Arial"/>
                <a:hlinkClick r:id="rId6"/>
              </a:rPr>
              <a:t>Albert Edelfelt</a:t>
            </a:r>
            <a:r>
              <a:rPr b="0" i="0" lang="en" sz="1400" u="none" cap="none" strike="noStrike">
                <a:solidFill>
                  <a:schemeClr val="dk1"/>
                </a:solidFill>
                <a:latin typeface="Arial"/>
                <a:ea typeface="Arial"/>
                <a:cs typeface="Arial"/>
                <a:sym typeface="Arial"/>
              </a:rPr>
              <a:t> sanoi minulle miellyttäviä asioita! </a:t>
            </a:r>
            <a:r>
              <a:rPr b="0" i="0" lang="en" sz="700" u="none" cap="none" strike="noStrike">
                <a:solidFill>
                  <a:schemeClr val="dk1"/>
                </a:solidFill>
                <a:latin typeface="Arial"/>
                <a:ea typeface="Arial"/>
                <a:cs typeface="Arial"/>
                <a:sym typeface="Arial"/>
              </a:rPr>
              <a:t>Kirje sisarelle Blenda Simbergille, Helsinki  4.10.1903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