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y="5143500" cx="9144000"/>
  <p:notesSz cx="6858000" cy="9144000"/>
  <p:embeddedFontLst>
    <p:embeddedFont>
      <p:font typeface="IBM Plex Sans"/>
      <p:regular r:id="rId20"/>
      <p:bold r:id="rId21"/>
      <p:italic r:id="rId22"/>
      <p:boldItalic r:id="rId23"/>
    </p:embeddedFont>
    <p:embeddedFont>
      <p:font typeface="Barlow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IBMPlexSans-regular.fntdata"/><Relationship Id="rId22" Type="http://schemas.openxmlformats.org/officeDocument/2006/relationships/font" Target="fonts/IBMPlexSans-italic.fntdata"/><Relationship Id="rId21" Type="http://schemas.openxmlformats.org/officeDocument/2006/relationships/font" Target="fonts/IBMPlexSans-bold.fntdata"/><Relationship Id="rId24" Type="http://schemas.openxmlformats.org/officeDocument/2006/relationships/font" Target="fonts/Barlow-regular.fntdata"/><Relationship Id="rId23" Type="http://schemas.openxmlformats.org/officeDocument/2006/relationships/font" Target="fonts/IBMPlexSans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Barlow-italic.fntdata"/><Relationship Id="rId25" Type="http://schemas.openxmlformats.org/officeDocument/2006/relationships/font" Target="fonts/Barlow-bold.fntdata"/><Relationship Id="rId27" Type="http://schemas.openxmlformats.org/officeDocument/2006/relationships/font" Target="fonts/Barlow-bold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0ae7cdffcb_0_81:notes"/>
          <p:cNvSpPr txBox="1"/>
          <p:nvPr>
            <p:ph idx="1" type="body"/>
          </p:nvPr>
        </p:nvSpPr>
        <p:spPr>
          <a:xfrm>
            <a:off x="685800" y="4400550"/>
            <a:ext cx="5486400" cy="360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g10ae7cdffcb_0_81:notes"/>
          <p:cNvSpPr/>
          <p:nvPr>
            <p:ph idx="2" type="sldImg"/>
          </p:nvPr>
        </p:nvSpPr>
        <p:spPr>
          <a:xfrm>
            <a:off x="702232" y="1143000"/>
            <a:ext cx="5453400" cy="3085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10ae7cdffcb_0_917:notes"/>
          <p:cNvSpPr txBox="1"/>
          <p:nvPr>
            <p:ph idx="1" type="body"/>
          </p:nvPr>
        </p:nvSpPr>
        <p:spPr>
          <a:xfrm>
            <a:off x="685800" y="4400550"/>
            <a:ext cx="5486400" cy="360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g10ae7cdffcb_0_917:notes"/>
          <p:cNvSpPr/>
          <p:nvPr>
            <p:ph idx="2" type="sldImg"/>
          </p:nvPr>
        </p:nvSpPr>
        <p:spPr>
          <a:xfrm>
            <a:off x="702232" y="1143000"/>
            <a:ext cx="5453400" cy="3085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10ae7cdffcb_0_999:notes"/>
          <p:cNvSpPr txBox="1"/>
          <p:nvPr>
            <p:ph idx="1" type="body"/>
          </p:nvPr>
        </p:nvSpPr>
        <p:spPr>
          <a:xfrm>
            <a:off x="685800" y="4400550"/>
            <a:ext cx="5486400" cy="360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g10ae7cdffcb_0_999:notes"/>
          <p:cNvSpPr/>
          <p:nvPr>
            <p:ph idx="2" type="sldImg"/>
          </p:nvPr>
        </p:nvSpPr>
        <p:spPr>
          <a:xfrm>
            <a:off x="702232" y="1143000"/>
            <a:ext cx="5453400" cy="3085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10ae7cdffcb_0_1080:notes"/>
          <p:cNvSpPr txBox="1"/>
          <p:nvPr>
            <p:ph idx="1" type="body"/>
          </p:nvPr>
        </p:nvSpPr>
        <p:spPr>
          <a:xfrm>
            <a:off x="685800" y="4400550"/>
            <a:ext cx="5486400" cy="360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g10ae7cdffcb_0_1080:notes"/>
          <p:cNvSpPr/>
          <p:nvPr>
            <p:ph idx="2" type="sldImg"/>
          </p:nvPr>
        </p:nvSpPr>
        <p:spPr>
          <a:xfrm>
            <a:off x="702232" y="1143000"/>
            <a:ext cx="5453400" cy="3085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10ae7cdffcb_0_1162:notes"/>
          <p:cNvSpPr txBox="1"/>
          <p:nvPr>
            <p:ph idx="1" type="body"/>
          </p:nvPr>
        </p:nvSpPr>
        <p:spPr>
          <a:xfrm>
            <a:off x="685800" y="4400550"/>
            <a:ext cx="5486400" cy="360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g10ae7cdffcb_0_1162:notes"/>
          <p:cNvSpPr/>
          <p:nvPr>
            <p:ph idx="2" type="sldImg"/>
          </p:nvPr>
        </p:nvSpPr>
        <p:spPr>
          <a:xfrm>
            <a:off x="702232" y="1143000"/>
            <a:ext cx="5453400" cy="3085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0ae7cdffcb_0_167:notes"/>
          <p:cNvSpPr txBox="1"/>
          <p:nvPr>
            <p:ph idx="1" type="body"/>
          </p:nvPr>
        </p:nvSpPr>
        <p:spPr>
          <a:xfrm>
            <a:off x="685800" y="4400550"/>
            <a:ext cx="5486400" cy="360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g10ae7cdffcb_0_167:notes"/>
          <p:cNvSpPr/>
          <p:nvPr>
            <p:ph idx="2" type="sldImg"/>
          </p:nvPr>
        </p:nvSpPr>
        <p:spPr>
          <a:xfrm>
            <a:off x="702232" y="1143000"/>
            <a:ext cx="5453400" cy="3085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0ae7cdffcb_0_250:notes"/>
          <p:cNvSpPr txBox="1"/>
          <p:nvPr>
            <p:ph idx="1" type="body"/>
          </p:nvPr>
        </p:nvSpPr>
        <p:spPr>
          <a:xfrm>
            <a:off x="685800" y="4400550"/>
            <a:ext cx="5486400" cy="360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g10ae7cdffcb_0_250:notes"/>
          <p:cNvSpPr/>
          <p:nvPr>
            <p:ph idx="2" type="sldImg"/>
          </p:nvPr>
        </p:nvSpPr>
        <p:spPr>
          <a:xfrm>
            <a:off x="702232" y="1143000"/>
            <a:ext cx="5453400" cy="3085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0ae7cdffcb_0_331:notes"/>
          <p:cNvSpPr txBox="1"/>
          <p:nvPr>
            <p:ph idx="1" type="body"/>
          </p:nvPr>
        </p:nvSpPr>
        <p:spPr>
          <a:xfrm>
            <a:off x="685800" y="4400550"/>
            <a:ext cx="5486400" cy="360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g10ae7cdffcb_0_331:notes"/>
          <p:cNvSpPr/>
          <p:nvPr>
            <p:ph idx="2" type="sldImg"/>
          </p:nvPr>
        </p:nvSpPr>
        <p:spPr>
          <a:xfrm>
            <a:off x="702232" y="1143000"/>
            <a:ext cx="5453400" cy="3085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0ae7cdffcb_0_585:notes"/>
          <p:cNvSpPr txBox="1"/>
          <p:nvPr>
            <p:ph idx="1" type="body"/>
          </p:nvPr>
        </p:nvSpPr>
        <p:spPr>
          <a:xfrm>
            <a:off x="685800" y="4400550"/>
            <a:ext cx="5486400" cy="360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g10ae7cdffcb_0_585:notes"/>
          <p:cNvSpPr/>
          <p:nvPr>
            <p:ph idx="2" type="sldImg"/>
          </p:nvPr>
        </p:nvSpPr>
        <p:spPr>
          <a:xfrm>
            <a:off x="702232" y="1143000"/>
            <a:ext cx="5453400" cy="3085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0ae7cdffcb_0_497:notes"/>
          <p:cNvSpPr txBox="1"/>
          <p:nvPr>
            <p:ph idx="1" type="body"/>
          </p:nvPr>
        </p:nvSpPr>
        <p:spPr>
          <a:xfrm>
            <a:off x="685800" y="4400550"/>
            <a:ext cx="5486400" cy="360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g10ae7cdffcb_0_497:notes"/>
          <p:cNvSpPr/>
          <p:nvPr>
            <p:ph idx="2" type="sldImg"/>
          </p:nvPr>
        </p:nvSpPr>
        <p:spPr>
          <a:xfrm>
            <a:off x="702232" y="1143000"/>
            <a:ext cx="5453400" cy="3085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0ae7cdffcb_0_666:notes"/>
          <p:cNvSpPr txBox="1"/>
          <p:nvPr>
            <p:ph idx="1" type="body"/>
          </p:nvPr>
        </p:nvSpPr>
        <p:spPr>
          <a:xfrm>
            <a:off x="685800" y="4400550"/>
            <a:ext cx="5486400" cy="360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84150" lvl="0" marL="17780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</a:pPr>
            <a:r>
              <a:rPr lang="fi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 satakieli ja joutsen</a:t>
            </a:r>
            <a:endParaRPr/>
          </a:p>
        </p:txBody>
      </p:sp>
      <p:sp>
        <p:nvSpPr>
          <p:cNvPr id="176" name="Google Shape;176;g10ae7cdffcb_0_666:notes"/>
          <p:cNvSpPr/>
          <p:nvPr>
            <p:ph idx="2" type="sldImg"/>
          </p:nvPr>
        </p:nvSpPr>
        <p:spPr>
          <a:xfrm>
            <a:off x="702232" y="1143000"/>
            <a:ext cx="5453400" cy="3085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10ae7cdffcb_0_747:notes"/>
          <p:cNvSpPr txBox="1"/>
          <p:nvPr>
            <p:ph idx="1" type="body"/>
          </p:nvPr>
        </p:nvSpPr>
        <p:spPr>
          <a:xfrm>
            <a:off x="685800" y="4400550"/>
            <a:ext cx="5486400" cy="360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g10ae7cdffcb_0_747:notes"/>
          <p:cNvSpPr/>
          <p:nvPr>
            <p:ph idx="2" type="sldImg"/>
          </p:nvPr>
        </p:nvSpPr>
        <p:spPr>
          <a:xfrm>
            <a:off x="702232" y="1143000"/>
            <a:ext cx="5453400" cy="3085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10ae7cdffcb_0_830:notes"/>
          <p:cNvSpPr txBox="1"/>
          <p:nvPr>
            <p:ph idx="1" type="body"/>
          </p:nvPr>
        </p:nvSpPr>
        <p:spPr>
          <a:xfrm>
            <a:off x="685800" y="4400550"/>
            <a:ext cx="5486400" cy="360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g10ae7cdffcb_0_830:notes"/>
          <p:cNvSpPr/>
          <p:nvPr>
            <p:ph idx="2" type="sldImg"/>
          </p:nvPr>
        </p:nvSpPr>
        <p:spPr>
          <a:xfrm>
            <a:off x="702232" y="1143000"/>
            <a:ext cx="5453400" cy="3085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tsikko ja sisältö" type="obj">
  <p:cSld name="OBJEC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9" name="Google Shape;59;p1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0" name="Google Shape;60;p1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tsikkodia" type="title">
  <p:cSld name="TITLE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1" type="subTitle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65" name="Google Shape;65;p1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6" name="Google Shape;66;p1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7" name="Google Shape;67;p1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aksi sisältökohdetta" type="twoObj">
  <p:cSld name="TWO_OBJECTS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" type="body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2" type="body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2" name="Google Shape;72;p16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3" name="Google Shape;73;p16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4" name="Google Shape;74;p1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san ylätunniste" type="secHead">
  <p:cSld name="SECTION_HEADER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7"/>
          <p:cNvSpPr txBox="1"/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1" type="body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8" name="Google Shape;78;p17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9" name="Google Shape;79;p17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0" name="Google Shape;80;p17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ailu" type="twoTxTwoObj">
  <p:cSld name="TWO_OBJECTS_WITH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/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3" name="Google Shape;83;p18"/>
          <p:cNvSpPr txBox="1"/>
          <p:nvPr>
            <p:ph idx="1" type="body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84" name="Google Shape;84;p18"/>
          <p:cNvSpPr txBox="1"/>
          <p:nvPr>
            <p:ph idx="2" type="body"/>
          </p:nvPr>
        </p:nvSpPr>
        <p:spPr>
          <a:xfrm>
            <a:off x="629841" y="1878806"/>
            <a:ext cx="3868500" cy="2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5" name="Google Shape;85;p18"/>
          <p:cNvSpPr txBox="1"/>
          <p:nvPr>
            <p:ph idx="3" type="body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86" name="Google Shape;86;p18"/>
          <p:cNvSpPr txBox="1"/>
          <p:nvPr>
            <p:ph idx="4" type="body"/>
          </p:nvPr>
        </p:nvSpPr>
        <p:spPr>
          <a:xfrm>
            <a:off x="4629150" y="1878806"/>
            <a:ext cx="3887400" cy="2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7" name="Google Shape;87;p18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8" name="Google Shape;88;p18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9" name="Google Shape;89;p1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ain otsikko" type="titleOnly">
  <p:cSld name="TITLE_ONLY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2" name="Google Shape;92;p19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3" name="Google Shape;93;p19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4" name="Google Shape;94;p1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yhjä" type="blank">
  <p:cSld name="BLANK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7" name="Google Shape;97;p20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8" name="Google Shape;98;p2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uvatekstillinen sisältö" type="objTx">
  <p:cSld name="OBJECT_WITH_CAPTION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1" name="Google Shape;101;p21"/>
          <p:cNvSpPr txBox="1"/>
          <p:nvPr>
            <p:ph idx="1" type="body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102" name="Google Shape;102;p21"/>
          <p:cNvSpPr txBox="1"/>
          <p:nvPr>
            <p:ph idx="2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03" name="Google Shape;103;p2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uvatekstillinen kuva" type="picTx">
  <p:cSld name="PICTURE_WITH_CAPTION_TEX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8" name="Google Shape;108;p22"/>
          <p:cNvSpPr/>
          <p:nvPr>
            <p:ph idx="2" type="pic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2"/>
          <p:cNvSpPr txBox="1"/>
          <p:nvPr>
            <p:ph idx="1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10" name="Google Shape;110;p22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1" name="Google Shape;111;p22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2" name="Google Shape;112;p2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tsikko ja pystysuora teksti" type="vertTx">
  <p:cSld name="VERTICAL_TEX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5" name="Google Shape;115;p23"/>
          <p:cNvSpPr txBox="1"/>
          <p:nvPr>
            <p:ph idx="1" type="body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6" name="Google Shape;116;p2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7" name="Google Shape;117;p2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8" name="Google Shape;118;p2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ystysuora otsikko ja teksti" type="vertTitleAndTx">
  <p:cSld name="VERTICAL_TITLE_AND_VERTICAL_TEX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/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1" name="Google Shape;121;p24"/>
          <p:cNvSpPr txBox="1"/>
          <p:nvPr>
            <p:ph idx="1" type="body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2" name="Google Shape;122;p2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3" name="Google Shape;123;p2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4" name="Google Shape;124;p2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0F3F4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muhi.uniarts.fi/tuonelan-joutsen-musiikkia-symbolismin-ja-art-nouveaun-valimailla-2/#_edn3" TargetMode="External"/><Relationship Id="rId4" Type="http://schemas.openxmlformats.org/officeDocument/2006/relationships/image" Target="../media/image2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jpg"/><Relationship Id="rId4" Type="http://schemas.openxmlformats.org/officeDocument/2006/relationships/image" Target="../media/image18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g"/><Relationship Id="rId4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Relationship Id="rId4" Type="http://schemas.openxmlformats.org/officeDocument/2006/relationships/image" Target="../media/image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Relationship Id="rId4" Type="http://schemas.openxmlformats.org/officeDocument/2006/relationships/image" Target="../media/image16.png"/><Relationship Id="rId5" Type="http://schemas.openxmlformats.org/officeDocument/2006/relationships/image" Target="../media/image13.png"/><Relationship Id="rId6" Type="http://schemas.openxmlformats.org/officeDocument/2006/relationships/image" Target="../media/image17.png"/><Relationship Id="rId7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Kaksi joutsenta muodostamassa sydämen muodon" id="129" name="Google Shape;129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" y="-256655"/>
            <a:ext cx="9143983" cy="5142461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5"/>
          <p:cNvSpPr txBox="1"/>
          <p:nvPr>
            <p:ph idx="1" type="subTitle"/>
          </p:nvPr>
        </p:nvSpPr>
        <p:spPr>
          <a:xfrm>
            <a:off x="1006700" y="3988156"/>
            <a:ext cx="75966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r>
              <a:rPr lang="fi" sz="1700"/>
              <a:t>Myyttinen lintu</a:t>
            </a:r>
            <a:endParaRPr/>
          </a:p>
        </p:txBody>
      </p:sp>
      <p:sp>
        <p:nvSpPr>
          <p:cNvPr id="131" name="Google Shape;131;p25"/>
          <p:cNvSpPr txBox="1"/>
          <p:nvPr>
            <p:ph type="ctrTitle"/>
          </p:nvPr>
        </p:nvSpPr>
        <p:spPr>
          <a:xfrm>
            <a:off x="1006699" y="2796238"/>
            <a:ext cx="75966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500"/>
              <a:buFont typeface="Calibri"/>
              <a:buNone/>
            </a:pPr>
            <a:r>
              <a:rPr lang="fi">
                <a:solidFill>
                  <a:srgbClr val="262626"/>
                </a:solidFill>
              </a:rPr>
              <a:t>Joutsen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4"/>
          <p:cNvSpPr txBox="1"/>
          <p:nvPr>
            <p:ph type="title"/>
          </p:nvPr>
        </p:nvSpPr>
        <p:spPr>
          <a:xfrm>
            <a:off x="172145" y="288321"/>
            <a:ext cx="8171400" cy="56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fi"/>
              <a:t>Tuonelan joutsen</a:t>
            </a:r>
            <a:endParaRPr/>
          </a:p>
        </p:txBody>
      </p:sp>
      <p:sp>
        <p:nvSpPr>
          <p:cNvPr id="208" name="Google Shape;208;p34"/>
          <p:cNvSpPr txBox="1"/>
          <p:nvPr>
            <p:ph idx="1" type="body"/>
          </p:nvPr>
        </p:nvSpPr>
        <p:spPr>
          <a:xfrm>
            <a:off x="172150" y="1047877"/>
            <a:ext cx="3052200" cy="234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fontScale="25000" lnSpcReduction="20000"/>
          </a:bodyPr>
          <a:lstStyle/>
          <a:p>
            <a:pPr indent="-12700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3000"/>
          </a:p>
          <a:p>
            <a:pPr indent="-17145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fi" sz="6000"/>
              <a:t>Tuonelan joutsen asuu mustassa Tuonelan joessa, elävien ja kuolleiden maailmojen välissä. </a:t>
            </a:r>
            <a:endParaRPr sz="6000"/>
          </a:p>
          <a:p>
            <a:pPr indent="-17145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fi" sz="6000"/>
              <a:t>Kalevalassa Pohjolan emännän tytärtä kosimaan tullut Lemminkäinen lähtee emännän käskystä ampumaan Tuonelan joutsenta, mutta tämä ei pääty hyvin.</a:t>
            </a:r>
            <a:endParaRPr sz="3000"/>
          </a:p>
          <a:p>
            <a:pPr indent="-1397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1778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baseline="30000" lang="fi" sz="1600" u="sng">
                <a:solidFill>
                  <a:schemeClr val="hlink"/>
                </a:solidFill>
                <a:hlinkClick r:id="rId3"/>
              </a:rPr>
              <a:t>[</a:t>
            </a:r>
            <a:endParaRPr b="0" i="0" sz="1600">
              <a:solidFill>
                <a:srgbClr val="21252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397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1397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  <p:pic>
        <p:nvPicPr>
          <p:cNvPr descr="Kuva, joka sisältää kohteen sisä&#10;&#10;Kuvaus luotu automaattisesti" id="209" name="Google Shape;209;p34"/>
          <p:cNvPicPr preferRelativeResize="0"/>
          <p:nvPr>
            <p:ph idx="2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96343" y="65191"/>
            <a:ext cx="5575500" cy="4356600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34"/>
          <p:cNvSpPr txBox="1"/>
          <p:nvPr/>
        </p:nvSpPr>
        <p:spPr>
          <a:xfrm>
            <a:off x="5652461" y="4421766"/>
            <a:ext cx="3491700" cy="7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Akseli Gallen-Kallela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Lemminkäisen äiti, 1897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Kuva: kansallisgalleria</a:t>
            </a:r>
            <a:endParaRPr sz="11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5"/>
          <p:cNvSpPr txBox="1"/>
          <p:nvPr>
            <p:ph type="title"/>
          </p:nvPr>
        </p:nvSpPr>
        <p:spPr>
          <a:xfrm>
            <a:off x="628650" y="440244"/>
            <a:ext cx="4229100" cy="184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fi"/>
              <a:t>Tuonelan joutsen</a:t>
            </a:r>
            <a:endParaRPr/>
          </a:p>
        </p:txBody>
      </p:sp>
      <p:sp>
        <p:nvSpPr>
          <p:cNvPr id="216" name="Google Shape;216;p35"/>
          <p:cNvSpPr txBox="1"/>
          <p:nvPr>
            <p:ph idx="1" type="body"/>
          </p:nvPr>
        </p:nvSpPr>
        <p:spPr>
          <a:xfrm>
            <a:off x="628650" y="1872343"/>
            <a:ext cx="4228800" cy="283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-165100" lvl="0" marL="2540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fi" sz="1400"/>
              <a:t> Sibelius sävelsi </a:t>
            </a:r>
            <a:r>
              <a:rPr i="1" lang="fi" sz="1400"/>
              <a:t>Tuonelan joutsenen</a:t>
            </a:r>
            <a:r>
              <a:rPr lang="fi" sz="1400"/>
              <a:t> vuonna 1893. </a:t>
            </a:r>
            <a:r>
              <a:rPr i="1" lang="fi" sz="1400"/>
              <a:t>Tuonelan joutsen</a:t>
            </a:r>
            <a:r>
              <a:rPr lang="fi" sz="1400"/>
              <a:t> on osa neljän sinfonisen legendan muodostamaa kokonaisuutta.</a:t>
            </a:r>
            <a:endParaRPr/>
          </a:p>
          <a:p>
            <a:pPr indent="-165100" lvl="0" marL="2540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fi" sz="1400"/>
              <a:t>Joutsen edustaa kuoleman symboliikkaa sekä Sibeliuksen ja Gallénin teoksissa ja teokset ovat tehneet Tuonelan joutsenesta tunnetun symbolin.</a:t>
            </a:r>
            <a:endParaRPr/>
          </a:p>
          <a:p>
            <a:pPr indent="-88900" lvl="0" marL="1778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 sz="1400"/>
          </a:p>
        </p:txBody>
      </p:sp>
      <p:pic>
        <p:nvPicPr>
          <p:cNvPr descr="Joutsen, Surullisuus, Melankoliaa, Rauhoittunut, Loput" id="217" name="Google Shape;217;p35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13688" l="0" r="0" t="437"/>
          <a:stretch/>
        </p:blipFill>
        <p:spPr>
          <a:xfrm>
            <a:off x="5145786" y="1"/>
            <a:ext cx="39981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6"/>
          <p:cNvSpPr txBox="1"/>
          <p:nvPr>
            <p:ph type="title"/>
          </p:nvPr>
        </p:nvSpPr>
        <p:spPr>
          <a:xfrm>
            <a:off x="486335" y="0"/>
            <a:ext cx="81714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fi"/>
              <a:t>Muotoaan muuttava joutsen</a:t>
            </a:r>
            <a:endParaRPr/>
          </a:p>
        </p:txBody>
      </p:sp>
      <p:sp>
        <p:nvSpPr>
          <p:cNvPr id="223" name="Google Shape;223;p36"/>
          <p:cNvSpPr txBox="1"/>
          <p:nvPr>
            <p:ph idx="1" type="body"/>
          </p:nvPr>
        </p:nvSpPr>
        <p:spPr>
          <a:xfrm>
            <a:off x="401170" y="1100459"/>
            <a:ext cx="41709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17145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fi"/>
              <a:t>Yksi joutsenen ja ihmisen erityistä suhdetta kuvaava piirre on myytit joutsenen muodonmuutoksesta. </a:t>
            </a:r>
            <a:endParaRPr/>
          </a:p>
          <a:p>
            <a:pPr indent="-17145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fi"/>
              <a:t>Monilla kansoilla on kertomuksia joutseneksi muuttuvasta ihmisestä. </a:t>
            </a:r>
            <a:endParaRPr/>
          </a:p>
        </p:txBody>
      </p:sp>
      <p:pic>
        <p:nvPicPr>
          <p:cNvPr descr="Joutsen, Musta, Järvi, Mystinen, Linnut, Vesillä" id="224" name="Google Shape;224;p36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29150" y="1301502"/>
            <a:ext cx="4351200" cy="326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43940" y="2948826"/>
            <a:ext cx="2616538" cy="17457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7"/>
          <p:cNvSpPr txBox="1"/>
          <p:nvPr>
            <p:ph idx="2" type="body"/>
          </p:nvPr>
        </p:nvSpPr>
        <p:spPr>
          <a:xfrm>
            <a:off x="626365" y="336418"/>
            <a:ext cx="2655600" cy="21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fontScale="85000" lnSpcReduction="1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fi" sz="1700"/>
              <a:t>Lapin kesä</a:t>
            </a:r>
            <a:br>
              <a:rPr lang="fi" sz="1700"/>
            </a:br>
            <a:br>
              <a:rPr lang="fi" sz="1700"/>
            </a:br>
            <a:r>
              <a:rPr lang="fi" sz="1700"/>
              <a:t>(…)</a:t>
            </a:r>
            <a:br>
              <a:rPr lang="fi" sz="1700"/>
            </a:br>
            <a:r>
              <a:rPr i="0" lang="fi" sz="1700"/>
              <a:t>Oi valkolinnut vieraat Lapin kesän</a:t>
            </a:r>
            <a:br>
              <a:rPr i="0" lang="fi" sz="1700"/>
            </a:br>
            <a:r>
              <a:rPr i="0" lang="fi" sz="1700"/>
              <a:t>Te suuret aatteet, teitä tervehdän</a:t>
            </a:r>
            <a:br>
              <a:rPr i="0" lang="fi" sz="1700"/>
            </a:br>
            <a:r>
              <a:rPr i="0" lang="fi" sz="1700"/>
              <a:t>Oi, tänne jääkää, tänne tehden pesän</a:t>
            </a:r>
            <a:br>
              <a:rPr i="0" lang="fi" sz="1700"/>
            </a:br>
            <a:r>
              <a:rPr i="0" lang="fi" sz="1700"/>
              <a:t>Jos muutattekin maihin etelän</a:t>
            </a:r>
            <a:br>
              <a:rPr i="0" lang="fi" sz="1700"/>
            </a:br>
            <a:br>
              <a:rPr i="0" lang="fi" sz="1700"/>
            </a:br>
            <a:br>
              <a:rPr i="0" lang="fi" sz="400"/>
            </a:br>
            <a:endParaRPr sz="400"/>
          </a:p>
        </p:txBody>
      </p:sp>
      <p:pic>
        <p:nvPicPr>
          <p:cNvPr descr="Joutsen, Kyhmyjoutsen, Lento, Luonnonsuojelualue" id="231" name="Google Shape;231;p3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55" y="2514600"/>
            <a:ext cx="9139800" cy="2628900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37"/>
          <p:cNvSpPr txBox="1"/>
          <p:nvPr/>
        </p:nvSpPr>
        <p:spPr>
          <a:xfrm>
            <a:off x="4179763" y="183929"/>
            <a:ext cx="4187100" cy="22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fi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Oi oppi ottakaatte joutsenista</a:t>
            </a:r>
            <a:br>
              <a:rPr i="0" lang="fi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i="0" lang="fi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 lähtee syksyin, palaa keväisin</a:t>
            </a:r>
            <a:br>
              <a:rPr i="0" lang="fi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i="0" lang="fi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 meidän rannoillamme rauhallista</a:t>
            </a:r>
            <a:br>
              <a:rPr i="0" lang="fi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i="0" lang="fi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 turvaisa on rinne tunturin</a:t>
            </a:r>
            <a:endParaRPr i="0"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i="0" lang="fi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i="0" lang="fi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i="0" lang="fi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Havisten halki ilman lentäkäätte</a:t>
            </a:r>
            <a:br>
              <a:rPr i="0" lang="fi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i="0" lang="fi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Tekoja luokaa, maita valaiskaa</a:t>
            </a:r>
            <a:br>
              <a:rPr i="0" lang="fi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i="0" lang="fi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Mut talven poistuneen kun täältä näätte</a:t>
            </a:r>
            <a:br>
              <a:rPr i="0" lang="fi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i="0" lang="fi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Mä rukoilen, ma pyydän, palatkaa</a:t>
            </a:r>
            <a:endParaRPr i="0"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6"/>
          <p:cNvSpPr/>
          <p:nvPr/>
        </p:nvSpPr>
        <p:spPr>
          <a:xfrm>
            <a:off x="-1" y="0"/>
            <a:ext cx="91419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Swan, Järvi, Pohdintaa, Peilaus, Peilikuva, Vesilinnut" id="137" name="Google Shape;137;p26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5882" r="0" t="0"/>
          <a:stretch/>
        </p:blipFill>
        <p:spPr>
          <a:xfrm>
            <a:off x="1" y="8"/>
            <a:ext cx="72522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6"/>
          <p:cNvSpPr/>
          <p:nvPr/>
        </p:nvSpPr>
        <p:spPr>
          <a:xfrm flipH="1">
            <a:off x="3843598" y="0"/>
            <a:ext cx="5300400" cy="51435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9000">
                <a:srgbClr val="FFFFFF">
                  <a:alpha val="37647"/>
                </a:srgbClr>
              </a:gs>
              <a:gs pos="35000">
                <a:srgbClr val="FFFFFF">
                  <a:alpha val="76862"/>
                </a:srgbClr>
              </a:gs>
              <a:gs pos="48000">
                <a:schemeClr val="lt1"/>
              </a:gs>
              <a:gs pos="100000">
                <a:schemeClr val="lt1"/>
              </a:gs>
            </a:gsLst>
            <a:lin ang="10800025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26"/>
          <p:cNvSpPr txBox="1"/>
          <p:nvPr>
            <p:ph type="title"/>
          </p:nvPr>
        </p:nvSpPr>
        <p:spPr>
          <a:xfrm>
            <a:off x="5648708" y="273844"/>
            <a:ext cx="2866800" cy="14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lang="fi" sz="3000"/>
              <a:t>Joutsen – pyhä, myyttinen lintu</a:t>
            </a:r>
            <a:endParaRPr/>
          </a:p>
        </p:txBody>
      </p:sp>
      <p:sp>
        <p:nvSpPr>
          <p:cNvPr id="140" name="Google Shape;140;p26"/>
          <p:cNvSpPr txBox="1"/>
          <p:nvPr>
            <p:ph idx="1" type="body"/>
          </p:nvPr>
        </p:nvSpPr>
        <p:spPr>
          <a:xfrm>
            <a:off x="5648708" y="1825651"/>
            <a:ext cx="2866800" cy="280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17145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fi" sz="1500"/>
              <a:t>Joutsenen puhdas valkoinen väri ja suuri koko ovat puhutelleet ihmistä ja antaneet viitteitä linnun pyhyydestä.</a:t>
            </a:r>
            <a:endParaRPr/>
          </a:p>
          <a:p>
            <a:pPr indent="-17145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fi" sz="1500"/>
              <a:t>Joutsen on useissa kulttuuriperinteissä mystinen maailmojen välissä matkustaja, kuoleman sanansaattaja ja viestin viejä maailmojen välillä.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7"/>
          <p:cNvSpPr txBox="1"/>
          <p:nvPr>
            <p:ph type="title"/>
          </p:nvPr>
        </p:nvSpPr>
        <p:spPr>
          <a:xfrm>
            <a:off x="471488" y="205383"/>
            <a:ext cx="5915100" cy="74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fi"/>
              <a:t>Kurkistus toiseen todellisuuteen</a:t>
            </a:r>
            <a:endParaRPr/>
          </a:p>
        </p:txBody>
      </p:sp>
      <p:sp>
        <p:nvSpPr>
          <p:cNvPr id="146" name="Google Shape;146;p27"/>
          <p:cNvSpPr txBox="1"/>
          <p:nvPr>
            <p:ph idx="1" type="body"/>
          </p:nvPr>
        </p:nvSpPr>
        <p:spPr>
          <a:xfrm>
            <a:off x="471488" y="1195089"/>
            <a:ext cx="2914800" cy="24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17145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fi"/>
              <a:t>Joutsenen ajateltiin pitkän kaulansa avulla pystyvän kurottamaan kuolleiden valtakuntaan, joka oli alisessa, tämän puoleisen maailman alapuolella.</a:t>
            </a:r>
            <a:endParaRPr/>
          </a:p>
        </p:txBody>
      </p:sp>
      <p:pic>
        <p:nvPicPr>
          <p:cNvPr descr="Mykkä Joutsen, Lintu, Uida, Valkoinen, Veden" id="147" name="Google Shape;147;p27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29150" y="1610717"/>
            <a:ext cx="4170900" cy="278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28"/>
          <p:cNvSpPr txBox="1"/>
          <p:nvPr>
            <p:ph type="title"/>
          </p:nvPr>
        </p:nvSpPr>
        <p:spPr>
          <a:xfrm>
            <a:off x="342901" y="309341"/>
            <a:ext cx="1785900" cy="157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</a:pPr>
            <a:r>
              <a:rPr lang="fi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Pohjoisten kansojen jumala ja esi-isä</a:t>
            </a:r>
            <a:endParaRPr/>
          </a:p>
        </p:txBody>
      </p:sp>
      <p:sp>
        <p:nvSpPr>
          <p:cNvPr id="154" name="Google Shape;154;p28"/>
          <p:cNvSpPr/>
          <p:nvPr/>
        </p:nvSpPr>
        <p:spPr>
          <a:xfrm>
            <a:off x="0" y="851129"/>
            <a:ext cx="96000" cy="490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28"/>
          <p:cNvSpPr/>
          <p:nvPr/>
        </p:nvSpPr>
        <p:spPr>
          <a:xfrm rot="5400000">
            <a:off x="1683826" y="1089503"/>
            <a:ext cx="1097400" cy="13800"/>
          </a:xfrm>
          <a:prstGeom prst="rect">
            <a:avLst/>
          </a:prstGeom>
          <a:solidFill>
            <a:srgbClr val="D5D5D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28"/>
          <p:cNvSpPr txBox="1"/>
          <p:nvPr>
            <p:ph idx="1" type="body"/>
          </p:nvPr>
        </p:nvSpPr>
        <p:spPr>
          <a:xfrm>
            <a:off x="2368154" y="309341"/>
            <a:ext cx="2432400" cy="157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 lnSpcReduction="20000"/>
          </a:bodyPr>
          <a:lstStyle/>
          <a:p>
            <a:pPr indent="-17780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fi" sz="1200"/>
              <a:t>Joutsen on ollut jumalhahmo pohjoisilla alueilla aina laajasta Siperiasta Kiinaan ja Japaniin.</a:t>
            </a:r>
            <a:endParaRPr/>
          </a:p>
          <a:p>
            <a:pPr indent="-1778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fi" sz="1200"/>
              <a:t>Itämeren kansat ovat pitäneet joutsenta esi-isänään yhdessä karhun ja hirven kanssa.</a:t>
            </a:r>
            <a:endParaRPr/>
          </a:p>
          <a:p>
            <a:pPr indent="-1778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fi" sz="1200"/>
              <a:t>Joutsen löytyy myös muinaisista kalliomaalauksista</a:t>
            </a:r>
            <a:endParaRPr sz="1200"/>
          </a:p>
        </p:txBody>
      </p:sp>
      <p:pic>
        <p:nvPicPr>
          <p:cNvPr id="157" name="Google Shape;157;p28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15704" l="0" r="0" t="0"/>
          <a:stretch/>
        </p:blipFill>
        <p:spPr>
          <a:xfrm>
            <a:off x="15" y="2219723"/>
            <a:ext cx="4800600" cy="2923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Kuva, joka sisältää kohteen teksti&#10;&#10;Kuvaus luotu automaattisesti" id="158" name="Google Shape;158;p28"/>
          <p:cNvPicPr preferRelativeResize="0"/>
          <p:nvPr/>
        </p:nvPicPr>
        <p:blipFill rotWithShape="1">
          <a:blip r:embed="rId4">
            <a:alphaModFix/>
          </a:blip>
          <a:srcRect b="0" l="0" r="0" t="1332"/>
          <a:stretch/>
        </p:blipFill>
        <p:spPr>
          <a:xfrm>
            <a:off x="4943474" y="1"/>
            <a:ext cx="4200526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9"/>
          <p:cNvSpPr txBox="1"/>
          <p:nvPr>
            <p:ph type="title"/>
          </p:nvPr>
        </p:nvSpPr>
        <p:spPr>
          <a:xfrm>
            <a:off x="471503" y="205375"/>
            <a:ext cx="7330800" cy="74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fi"/>
              <a:t>Uskollisuuden ja viattomuuden symboli</a:t>
            </a:r>
            <a:endParaRPr/>
          </a:p>
        </p:txBody>
      </p:sp>
      <p:sp>
        <p:nvSpPr>
          <p:cNvPr id="164" name="Google Shape;164;p29"/>
          <p:cNvSpPr txBox="1"/>
          <p:nvPr>
            <p:ph idx="2" type="body"/>
          </p:nvPr>
        </p:nvSpPr>
        <p:spPr>
          <a:xfrm>
            <a:off x="4887363" y="1397239"/>
            <a:ext cx="2914800" cy="24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17145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i="0" lang="fi" sz="2100"/>
              <a:t>Joutsen on ollut uskollisuuden symboli, </a:t>
            </a:r>
            <a:r>
              <a:rPr lang="fi" sz="2100"/>
              <a:t>sillä se pariutuu koko eliniäkseen ja suosii samoja pesimäpaikkoja. Valkoinen väri on yhdistetty myös viattomuuteen.</a:t>
            </a:r>
            <a:endParaRPr/>
          </a:p>
        </p:txBody>
      </p:sp>
      <p:pic>
        <p:nvPicPr>
          <p:cNvPr id="165" name="Google Shape;165;p2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1502" y="1299119"/>
            <a:ext cx="3266700" cy="326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0"/>
          <p:cNvSpPr txBox="1"/>
          <p:nvPr>
            <p:ph type="title"/>
          </p:nvPr>
        </p:nvSpPr>
        <p:spPr>
          <a:xfrm>
            <a:off x="457200" y="94494"/>
            <a:ext cx="3943200" cy="176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fi"/>
              <a:t>Tapakulttuurin siirtäjä</a:t>
            </a:r>
            <a:endParaRPr/>
          </a:p>
        </p:txBody>
      </p:sp>
      <p:sp>
        <p:nvSpPr>
          <p:cNvPr id="171" name="Google Shape;171;p30"/>
          <p:cNvSpPr txBox="1"/>
          <p:nvPr>
            <p:ph idx="1" type="body"/>
          </p:nvPr>
        </p:nvSpPr>
        <p:spPr>
          <a:xfrm>
            <a:off x="628650" y="1705232"/>
            <a:ext cx="3943200" cy="2891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17780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fi" sz="1400"/>
              <a:t>Joutsenen yhteyttä ihmiseen on korostanut sen pitkäikäisyys ja tapa huolehtia poikaistaan. Joutsenet opettavat poikasilleen tapoja ja muuttoreittejä sukupolvelta toiselle siirtyvänä kulttuurina.</a:t>
            </a:r>
            <a:endParaRPr/>
          </a:p>
          <a:p>
            <a:pPr indent="-889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 sz="1400"/>
          </a:p>
          <a:p>
            <a:pPr indent="-1778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fi" sz="1400"/>
              <a:t>Joutsenen t</a:t>
            </a:r>
            <a:r>
              <a:rPr b="0" i="0" lang="fi" sz="1400"/>
              <a:t>ähdistön keskellä linnunrataa ajateltiin näyttävän muuttolinnuille suuntaa kohti tarunhohtoista lintukotoa. </a:t>
            </a:r>
            <a:endParaRPr/>
          </a:p>
          <a:p>
            <a:pPr indent="-1778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55555"/>
              </a:buClr>
              <a:buSzPts val="800"/>
              <a:buChar char="•"/>
            </a:pPr>
            <a:r>
              <a:rPr lang="fi" sz="800">
                <a:solidFill>
                  <a:srgbClr val="555555"/>
                </a:solidFill>
                <a:latin typeface="IBM Plex Sans"/>
                <a:ea typeface="IBM Plex Sans"/>
                <a:cs typeface="IBM Plex Sans"/>
                <a:sym typeface="IBM Plex Sans"/>
              </a:rPr>
              <a:t>Kuva: wikipedia</a:t>
            </a:r>
            <a:endParaRPr sz="800"/>
          </a:p>
          <a:p>
            <a:pPr indent="-889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 sz="1400"/>
          </a:p>
        </p:txBody>
      </p:sp>
      <p:pic>
        <p:nvPicPr>
          <p:cNvPr id="172" name="Google Shape;172;p30"/>
          <p:cNvPicPr preferRelativeResize="0"/>
          <p:nvPr/>
        </p:nvPicPr>
        <p:blipFill rotWithShape="1">
          <a:blip r:embed="rId3">
            <a:alphaModFix/>
          </a:blip>
          <a:srcRect b="19992" l="0" r="10" t="19514"/>
          <a:stretch/>
        </p:blipFill>
        <p:spPr>
          <a:xfrm>
            <a:off x="4857750" y="-27570"/>
            <a:ext cx="4291553" cy="25962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Kyhmyjoutsen, Joutsen, Tipu, Lintu, Vesilintu, Luonto" id="173" name="Google Shape;173;p30"/>
          <p:cNvPicPr preferRelativeResize="0"/>
          <p:nvPr>
            <p:ph idx="2" type="body"/>
          </p:nvPr>
        </p:nvPicPr>
        <p:blipFill rotWithShape="1">
          <a:blip r:embed="rId4">
            <a:alphaModFix/>
          </a:blip>
          <a:srcRect b="13043" l="0" r="0" t="6291"/>
          <a:stretch/>
        </p:blipFill>
        <p:spPr>
          <a:xfrm>
            <a:off x="4857750" y="2547227"/>
            <a:ext cx="4291800" cy="259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1"/>
          <p:cNvSpPr txBox="1"/>
          <p:nvPr>
            <p:ph type="title"/>
          </p:nvPr>
        </p:nvSpPr>
        <p:spPr>
          <a:xfrm>
            <a:off x="628650" y="440244"/>
            <a:ext cx="4229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fi"/>
              <a:t>Joutsenlaulu</a:t>
            </a:r>
            <a:endParaRPr/>
          </a:p>
        </p:txBody>
      </p:sp>
      <p:sp>
        <p:nvSpPr>
          <p:cNvPr id="179" name="Google Shape;179;p31"/>
          <p:cNvSpPr txBox="1"/>
          <p:nvPr>
            <p:ph idx="1" type="body"/>
          </p:nvPr>
        </p:nvSpPr>
        <p:spPr>
          <a:xfrm>
            <a:off x="0" y="1600200"/>
            <a:ext cx="5143500" cy="311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-171450" lvl="0" marL="177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fi" sz="1500"/>
              <a:t>Joutsenlaululla </a:t>
            </a:r>
            <a:r>
              <a:rPr i="0" lang="fi" sz="1500"/>
              <a:t>viitataan uskomukseen, jonka mukaan joutsen laulaa juuri ennen kuolemaansa ainoan kerran tai </a:t>
            </a:r>
            <a:r>
              <a:rPr lang="fi" sz="1500"/>
              <a:t>ainakin </a:t>
            </a:r>
            <a:r>
              <a:rPr i="0" lang="fi" sz="1500"/>
              <a:t>kauniimmin kuin koskaan.</a:t>
            </a:r>
            <a:r>
              <a:rPr lang="fi" sz="1500"/>
              <a:t> 🡪 kumottu jo v. 77 </a:t>
            </a:r>
            <a:r>
              <a:rPr lang="fi" sz="1100"/>
              <a:t>(Plinius vanhempi, Naturalis historia)</a:t>
            </a:r>
            <a:endParaRPr sz="1100"/>
          </a:p>
          <a:p>
            <a:pPr indent="-184150" lvl="0" marL="1778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</a:pPr>
            <a:r>
              <a:rPr i="0" lang="fi" sz="1500"/>
              <a:t>Sanontana joutsenlaulu tarkoittaa myös viimeistä esiintymistä tai uran huipennusta ennen sen päättymistä. </a:t>
            </a:r>
            <a:r>
              <a:rPr lang="fi" sz="1500"/>
              <a:t> </a:t>
            </a:r>
            <a:br>
              <a:rPr i="0" lang="fi" sz="1100"/>
            </a:br>
            <a:br>
              <a:rPr i="0" lang="fi" sz="1100"/>
            </a:br>
            <a:br>
              <a:rPr i="0" lang="fi" sz="1100"/>
            </a:br>
            <a:br>
              <a:rPr i="0" lang="fi" sz="1100"/>
            </a:br>
            <a:br>
              <a:rPr i="0" lang="fi" sz="1100"/>
            </a:br>
            <a:endParaRPr sz="1100"/>
          </a:p>
        </p:txBody>
      </p:sp>
      <p:pic>
        <p:nvPicPr>
          <p:cNvPr id="180" name="Google Shape;180;p31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25264" r="31010" t="0"/>
          <a:stretch/>
        </p:blipFill>
        <p:spPr>
          <a:xfrm>
            <a:off x="5145786" y="1"/>
            <a:ext cx="39981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2"/>
          <p:cNvSpPr/>
          <p:nvPr/>
        </p:nvSpPr>
        <p:spPr>
          <a:xfrm>
            <a:off x="-1" y="0"/>
            <a:ext cx="91419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Joutsen, Järvi, Iltarusko, Auringonlasku, Ilmakehän" id="186" name="Google Shape;186;p32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5882" t="0"/>
          <a:stretch/>
        </p:blipFill>
        <p:spPr>
          <a:xfrm>
            <a:off x="1" y="8"/>
            <a:ext cx="72522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32"/>
          <p:cNvSpPr/>
          <p:nvPr/>
        </p:nvSpPr>
        <p:spPr>
          <a:xfrm flipH="1">
            <a:off x="3843598" y="0"/>
            <a:ext cx="5300400" cy="51435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9000">
                <a:srgbClr val="FFFFFF">
                  <a:alpha val="37647"/>
                </a:srgbClr>
              </a:gs>
              <a:gs pos="35000">
                <a:srgbClr val="FFFFFF">
                  <a:alpha val="76862"/>
                </a:srgbClr>
              </a:gs>
              <a:gs pos="48000">
                <a:schemeClr val="lt1"/>
              </a:gs>
              <a:gs pos="100000">
                <a:schemeClr val="lt1"/>
              </a:gs>
            </a:gsLst>
            <a:lin ang="10800025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32"/>
          <p:cNvSpPr txBox="1"/>
          <p:nvPr>
            <p:ph type="title"/>
          </p:nvPr>
        </p:nvSpPr>
        <p:spPr>
          <a:xfrm>
            <a:off x="5648708" y="273844"/>
            <a:ext cx="2866800" cy="14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lang="fi" sz="3000"/>
              <a:t>Joutsenet taiteen innoittajina</a:t>
            </a:r>
            <a:endParaRPr/>
          </a:p>
        </p:txBody>
      </p:sp>
      <p:sp>
        <p:nvSpPr>
          <p:cNvPr id="189" name="Google Shape;189;p32"/>
          <p:cNvSpPr txBox="1"/>
          <p:nvPr>
            <p:ph idx="1" type="body"/>
          </p:nvPr>
        </p:nvSpPr>
        <p:spPr>
          <a:xfrm>
            <a:off x="5648708" y="1825651"/>
            <a:ext cx="2866800" cy="280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lnSpcReduction="20000"/>
          </a:bodyPr>
          <a:lstStyle/>
          <a:p>
            <a:pPr indent="-17780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b="0" i="0" lang="fi" sz="1400"/>
              <a:t>”Joutsenet ovat minulla mielessä ja antavat elämälle loistoa. Kummallista todeta ettei mikään koko maailmassa, olipa taidetta, kirjallisuutta tai musiikkia, vaikuta minuun sillä lailla kuin nämä joutsenet + kurjet + villihanhet. Niiden äänet ja olemus.” </a:t>
            </a:r>
            <a:endParaRPr/>
          </a:p>
          <a:p>
            <a:pPr indent="-889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 b="0" i="0" sz="1400"/>
          </a:p>
          <a:p>
            <a:pPr indent="-1778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b="0" i="0" lang="fi" sz="1400"/>
              <a:t>Sibeliuksen päiväkirja 24.4.1915. Siteerattu Erik Tawaststjernan (</a:t>
            </a:r>
            <a:r>
              <a:rPr b="0" i="1" lang="fi" sz="1400"/>
              <a:t>Jean Sibelius</a:t>
            </a:r>
            <a:r>
              <a:rPr b="0" i="0" lang="fi" sz="1400"/>
              <a:t> 1, 3. p. Helsinki: Otava, 1989, s. 114) mukaan.</a:t>
            </a:r>
            <a:endParaRPr sz="1400"/>
          </a:p>
          <a:p>
            <a:pPr indent="-889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3"/>
          <p:cNvSpPr txBox="1"/>
          <p:nvPr>
            <p:ph type="title"/>
          </p:nvPr>
        </p:nvSpPr>
        <p:spPr>
          <a:xfrm>
            <a:off x="344020" y="274321"/>
            <a:ext cx="8171400" cy="62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fi"/>
              <a:t>Joutsen kansallisromantiikan taiteessa </a:t>
            </a:r>
            <a:endParaRPr/>
          </a:p>
        </p:txBody>
      </p:sp>
      <p:pic>
        <p:nvPicPr>
          <p:cNvPr descr="Kuva, joka sisältää kohteen teksti, kirja&#10;&#10;Kuvaus luotu automaattisesti" id="195" name="Google Shape;195;p33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91661" y="1178247"/>
            <a:ext cx="1823700" cy="286020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33"/>
          <p:cNvSpPr txBox="1"/>
          <p:nvPr/>
        </p:nvSpPr>
        <p:spPr>
          <a:xfrm>
            <a:off x="6625109" y="4454695"/>
            <a:ext cx="29382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Einon Leinon symbolistinen runonäytelmä v.1898 </a:t>
            </a:r>
            <a:endParaRPr sz="1100"/>
          </a:p>
        </p:txBody>
      </p:sp>
      <p:pic>
        <p:nvPicPr>
          <p:cNvPr descr="Kuva, joka sisältää kohteen teksti, kissa&#10;&#10;Kuvaus luotu automaattisesti" id="197" name="Google Shape;197;p33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0661" y="928184"/>
            <a:ext cx="2278200" cy="346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Kuva, joka sisältää kohteen sisä&#10;&#10;Kuvaus luotu automaattisesti" id="198" name="Google Shape;198;p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685763" y="1194392"/>
            <a:ext cx="3525467" cy="2754714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33"/>
          <p:cNvSpPr txBox="1"/>
          <p:nvPr/>
        </p:nvSpPr>
        <p:spPr>
          <a:xfrm>
            <a:off x="3397114" y="4141614"/>
            <a:ext cx="2278200" cy="7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Akseli Gallen-Kallela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Lemminkäisen äiti, 1897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Kuva: kansallisgalleria</a:t>
            </a:r>
            <a:endParaRPr sz="1100"/>
          </a:p>
        </p:txBody>
      </p:sp>
      <p:sp>
        <p:nvSpPr>
          <p:cNvPr id="200" name="Google Shape;200;p33"/>
          <p:cNvSpPr txBox="1"/>
          <p:nvPr/>
        </p:nvSpPr>
        <p:spPr>
          <a:xfrm>
            <a:off x="240661" y="4439230"/>
            <a:ext cx="2726700" cy="9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fi" sz="14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Akseli  </a:t>
            </a:r>
            <a:r>
              <a:rPr lang="fi" sz="14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Gallen-Kallela </a:t>
            </a:r>
            <a:r>
              <a:rPr i="0" lang="fi" sz="14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Tuonelan joutsen, 1904 - 1905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 sz="14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Kuva: kansallisgalleria</a:t>
            </a:r>
            <a:endParaRPr i="0" sz="14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Sulka ääriviiva" id="201" name="Google Shape;201;p3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761278" y="4206548"/>
            <a:ext cx="68580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uotti tasaisella täytöllä" id="202" name="Google Shape;202;p3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615103" y="4253643"/>
            <a:ext cx="685800" cy="6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-te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