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5143500" cx="9144000"/>
  <p:notesSz cx="6858000" cy="9144000"/>
  <p:embeddedFontLst>
    <p:embeddedFont>
      <p:font typeface="Corsiva"/>
      <p:regular r:id="rId19"/>
      <p:bold r:id="rId20"/>
      <p:italic r:id="rId21"/>
      <p:boldItalic r:id="rId22"/>
    </p:embeddedFont>
    <p:embeddedFont>
      <p:font typeface="Indie Flower"/>
      <p:regular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Corsiva-bold.fntdata"/><Relationship Id="rId11" Type="http://schemas.openxmlformats.org/officeDocument/2006/relationships/slide" Target="slides/slide7.xml"/><Relationship Id="rId22" Type="http://schemas.openxmlformats.org/officeDocument/2006/relationships/font" Target="fonts/Corsiva-boldItalic.fntdata"/><Relationship Id="rId10" Type="http://schemas.openxmlformats.org/officeDocument/2006/relationships/slide" Target="slides/slide6.xml"/><Relationship Id="rId21" Type="http://schemas.openxmlformats.org/officeDocument/2006/relationships/font" Target="fonts/Corsiva-italic.fntdata"/><Relationship Id="rId13" Type="http://schemas.openxmlformats.org/officeDocument/2006/relationships/slide" Target="slides/slide9.xml"/><Relationship Id="rId12" Type="http://schemas.openxmlformats.org/officeDocument/2006/relationships/slide" Target="slides/slide8.xml"/><Relationship Id="rId23" Type="http://schemas.openxmlformats.org/officeDocument/2006/relationships/font" Target="fonts/IndieFlower-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Corsiva-regular.fntdata"/><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“Piirtäminen perustuu perspektiiviin, joka ei ole muuta kuin perinpohjaista tietämystä silmän toiminnasta.”</a:t>
            </a:r>
            <a:endParaRPr/>
          </a:p>
          <a:p>
            <a:pPr indent="0" lvl="0" marL="0" rtl="0" algn="l">
              <a:lnSpc>
                <a:spcPct val="100000"/>
              </a:lnSpc>
              <a:spcBef>
                <a:spcPts val="0"/>
              </a:spcBef>
              <a:spcAft>
                <a:spcPts val="0"/>
              </a:spcAft>
              <a:buSzPts val="1400"/>
              <a:buNone/>
            </a:pPr>
            <a:r>
              <a:rPr lang="en"/>
              <a:t>Linear Perspective, 50.</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chemeClr val="dk1"/>
                </a:solidFill>
              </a:rPr>
              <a:t>I Prolegomena and General Introduction to the Book on Painting, 498.</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Linear Perspective, manuskriptin marginaalissa n.1515 Codex Atlanticus.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“Vaikka ihmisen kekseliäisyys voi luoda erilaisia ​​keksintöjä ja rakentaa samaan tarkoitukseen tarkoitettuja koneita, ei se koskaan luo mitään keksintöjä, jotka olisivat kauniimpia, yksinkertaisempia tai tarkoituksenmukaisempia kuin luonto tekee, sillä sen keksinnöissä ei puutu mitään, eikä mikään ole tarpeetonta, eikä se tarvitse vastapainoa tehdessään eläinten ruumiiden jäsenistä sopivia liikkumiseen. “</a:t>
            </a:r>
            <a:endParaRPr/>
          </a:p>
          <a:p>
            <a:pPr indent="0" lvl="0" marL="0" rtl="0" algn="l">
              <a:lnSpc>
                <a:spcPct val="100000"/>
              </a:lnSpc>
              <a:spcBef>
                <a:spcPts val="0"/>
              </a:spcBef>
              <a:spcAft>
                <a:spcPts val="0"/>
              </a:spcAft>
              <a:buSzPts val="1400"/>
              <a:buNone/>
            </a:pPr>
            <a:r>
              <a:rPr lang="en"/>
              <a:t>“Luonto on kaiken oikean tiedon lähde. Sillä on oma logiikkansa, omat lakinsa, sillä ei ole seurausta ilman syytä, ei keksintöä ilman tarvetta.”</a:t>
            </a:r>
            <a:endParaRPr/>
          </a:p>
          <a:p>
            <a:pPr indent="0" lvl="0" marL="0" rtl="0" algn="l">
              <a:lnSpc>
                <a:spcPct val="100000"/>
              </a:lnSpc>
              <a:spcBef>
                <a:spcPts val="0"/>
              </a:spcBef>
              <a:spcAft>
                <a:spcPts val="0"/>
              </a:spcAft>
              <a:buSzPts val="1400"/>
              <a:buNone/>
            </a:pPr>
            <a:r>
              <a:rPr lang="en"/>
              <a:t>“Avioliitto on kuin tunkisi kätensä pussilliseen käärmeitä ja toivoisi vetävänsä ulos ankeriaan.”</a:t>
            </a:r>
            <a:endParaRPr/>
          </a:p>
          <a:p>
            <a:pPr indent="0" lvl="0" marL="0" rtl="0" algn="l">
              <a:lnSpc>
                <a:spcPct val="100000"/>
              </a:lnSpc>
              <a:spcBef>
                <a:spcPts val="0"/>
              </a:spcBef>
              <a:spcAft>
                <a:spcPts val="0"/>
              </a:spcAft>
              <a:buSzPts val="1400"/>
              <a:buNone/>
            </a:pPr>
            <a:r>
              <a:rPr lang="en"/>
              <a:t>“Elämä ilman rakkautta ei ole elämää laisinkaan.”</a:t>
            </a:r>
            <a:endParaRPr/>
          </a:p>
          <a:p>
            <a:pPr indent="0" lvl="0" marL="0" rtl="0" algn="l">
              <a:lnSpc>
                <a:spcPct val="100000"/>
              </a:lnSpc>
              <a:spcBef>
                <a:spcPts val="0"/>
              </a:spcBef>
              <a:spcAft>
                <a:spcPts val="0"/>
              </a:spcAft>
              <a:buSzPts val="1400"/>
              <a:buNone/>
            </a:pPr>
            <a:r>
              <a:rPr lang="en"/>
              <a:t>“Ihmisen jalka on tekniikan mestariteos ja taideteos.”</a:t>
            </a:r>
            <a:endParaRPr/>
          </a:p>
          <a:p>
            <a:pPr indent="0" lvl="0" marL="0" rtl="0" algn="l">
              <a:lnSpc>
                <a:spcPct val="100000"/>
              </a:lnSpc>
              <a:spcBef>
                <a:spcPts val="0"/>
              </a:spcBef>
              <a:spcAft>
                <a:spcPts val="0"/>
              </a:spcAft>
              <a:buSzPts val="1400"/>
              <a:buNone/>
            </a:pPr>
            <a:r>
              <a:rPr lang="en"/>
              <a:t>“Kaikki tietämys on peräisin havainnoistamme.”</a:t>
            </a:r>
            <a:endParaRPr/>
          </a:p>
          <a:p>
            <a:pPr indent="0" lvl="0" marL="0" rtl="0" algn="l">
              <a:lnSpc>
                <a:spcPct val="100000"/>
              </a:lnSpc>
              <a:spcBef>
                <a:spcPts val="0"/>
              </a:spcBef>
              <a:spcAft>
                <a:spcPts val="0"/>
              </a:spcAft>
              <a:buSzPts val="1400"/>
              <a:buNone/>
            </a:pPr>
            <a:r>
              <a:rPr lang="en"/>
              <a:t>“Taideteos ei ikinä valmistu, se vaan hylätään.”</a:t>
            </a:r>
            <a:endParaRPr/>
          </a:p>
          <a:p>
            <a:pPr indent="0" lvl="0" marL="0" rtl="0" algn="l">
              <a:lnSpc>
                <a:spcPct val="100000"/>
              </a:lnSpc>
              <a:spcBef>
                <a:spcPts val="0"/>
              </a:spcBef>
              <a:spcAft>
                <a:spcPts val="0"/>
              </a:spcAft>
              <a:buSzPts val="1400"/>
              <a:buNone/>
            </a:pPr>
            <a:r>
              <a:rPr lang="en"/>
              <a:t>“Maalarin tulisi aloittaa maalaamalla jokainen kanvas mustaksi, sillä luonnossa kaikki asiat ovat pimeitä, paitsi siellä missä valo valaisee niitä.”</a:t>
            </a:r>
            <a:endParaRPr/>
          </a:p>
          <a:p>
            <a:pPr indent="0" lvl="0" marL="0" rtl="0" algn="l">
              <a:lnSpc>
                <a:spcPct val="100000"/>
              </a:lnSpc>
              <a:spcBef>
                <a:spcPts val="0"/>
              </a:spcBef>
              <a:spcAft>
                <a:spcPts val="0"/>
              </a:spcAft>
              <a:buSzPts val="1400"/>
              <a:buNone/>
            </a:pPr>
            <a:r>
              <a:rPr lang="en"/>
              <a:t>“Yksityiskohdat tekevät täydellisyyden ja täydellisyys ei ole yksityiskohta.”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rPr>
              <a:t>Nuorena hankittu oppi hidastaa vanhan iän tuottamia vaurioita - ja kun ymmärrät, että tieto on vanhuuden ruokaa, toimi nuorena niin, ettei sinulta vanhana puutu ravintoa. </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rPr>
              <a:t>Se, jolla on eniten, pelkää eniten menettämistä.</a:t>
            </a:r>
            <a:endParaRPr sz="10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rPr>
              <a:t>Joka muita loukkaa, asettaa itsensä vaaraan.</a:t>
            </a:r>
            <a:endParaRPr sz="10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 name="Google Shape;15;p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29.png"/><Relationship Id="rId7" Type="http://schemas.openxmlformats.org/officeDocument/2006/relationships/image" Target="../media/image5.png"/><Relationship Id="rId8" Type="http://schemas.openxmlformats.org/officeDocument/2006/relationships/hyperlink" Target="https://www.flickr.com/photos/internetarchivebookimages/14579963327/"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26.jpg"/><Relationship Id="rId7" Type="http://schemas.openxmlformats.org/officeDocument/2006/relationships/image" Target="../media/image5.png"/><Relationship Id="rId8" Type="http://schemas.openxmlformats.org/officeDocument/2006/relationships/hyperlink" Target="https://www.flickr.com/photos/internetarchivebookimages/14598237958/"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6.jpg"/><Relationship Id="rId5" Type="http://schemas.openxmlformats.org/officeDocument/2006/relationships/image" Target="../media/image21.jpg"/><Relationship Id="rId6" Type="http://schemas.openxmlformats.org/officeDocument/2006/relationships/hyperlink" Target="https://www.flickr.com/photos/internetarchivebookimages/14781733651/" TargetMode="External"/><Relationship Id="rId7" Type="http://schemas.openxmlformats.org/officeDocument/2006/relationships/hyperlink" Target="http://whc.unesco.org/en/list/93" TargetMode="External"/><Relationship Id="rId8" Type="http://schemas.openxmlformats.org/officeDocument/2006/relationships/hyperlink" Target="http://dimensa.fi/3d-tilaesittely/porvoon-tuomiokirkko/skinne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hyperlink" Target="http://www.uskonnonopetus.fi/luekuvaa" TargetMode="External"/><Relationship Id="rId11" Type="http://schemas.openxmlformats.org/officeDocument/2006/relationships/image" Target="../media/image2.png"/><Relationship Id="rId10" Type="http://schemas.openxmlformats.org/officeDocument/2006/relationships/hyperlink" Target="http://www.universalleonardo.org/index.php" TargetMode="External"/><Relationship Id="rId9" Type="http://schemas.openxmlformats.org/officeDocument/2006/relationships/hyperlink" Target="https://www.khanacademy.org/humanities/renaissance-reformation/high-ren-florence-rome/leonardo-da-vinci/a/about-leonardo" TargetMode="External"/><Relationship Id="rId5" Type="http://schemas.openxmlformats.org/officeDocument/2006/relationships/hyperlink" Target="https://www.thinglink.com/scene/809043973728370688" TargetMode="External"/><Relationship Id="rId6" Type="http://schemas.openxmlformats.org/officeDocument/2006/relationships/hyperlink" Target="https://cdn.knightlab.com/libs/timeline3/latest/embed/index.html?source=11D4ceCMmXdvvucZIGQxycwHAzFG7Qi_kwlNx8xGFKyk&amp;font=Default&amp;lang=fi&amp;hash_bookmark=true&amp;initial_zoom=2&amp;height=650#event-brbrcenteruskonto-lansimaisen-taiteen-historiassa-centerbr" TargetMode="External"/><Relationship Id="rId7" Type="http://schemas.openxmlformats.org/officeDocument/2006/relationships/hyperlink" Target="https://docs.google.com/presentation/d/1yK-AFjRGqGqSR2P9KY9HyjMFJh4ZuFuERTcl_tO-MtQ/edit#slide=id.g258cd4c262_0_6" TargetMode="External"/><Relationship Id="rId8" Type="http://schemas.openxmlformats.org/officeDocument/2006/relationships/hyperlink" Target="https://archive.org/details/thenotebooksofle05000gu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27.gif"/><Relationship Id="rId7" Type="http://schemas.openxmlformats.org/officeDocument/2006/relationships/image" Target="../media/image2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5.png"/><Relationship Id="rId6" Type="http://schemas.openxmlformats.org/officeDocument/2006/relationships/hyperlink" Target="https://www.flickr.com/photos/internetarchivebookimages/1459787026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4.jpg"/><Relationship Id="rId5" Type="http://schemas.openxmlformats.org/officeDocument/2006/relationships/hyperlink" Target="https://creativecommons.org/licenses/by/2.0/" TargetMode="External"/><Relationship Id="rId6" Type="http://schemas.openxmlformats.org/officeDocument/2006/relationships/hyperlink" Target="https://www.flickr.com/photos/127226743@N02/26611126431/" TargetMode="External"/><Relationship Id="rId7"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0.jpg"/><Relationship Id="rId9" Type="http://schemas.openxmlformats.org/officeDocument/2006/relationships/hyperlink" Target="https://www.flickr.com/photos/kneoh/11199211103/" TargetMode="External"/><Relationship Id="rId5" Type="http://schemas.openxmlformats.org/officeDocument/2006/relationships/hyperlink" Target="https://commons.wikimedia.org/wiki/File:Leonardo%27s_Head_of_a_Woman,_1475-80_Uffizi,_Public_Domain.jpg" TargetMode="External"/><Relationship Id="rId6" Type="http://schemas.openxmlformats.org/officeDocument/2006/relationships/image" Target="../media/image9.jpg"/><Relationship Id="rId7" Type="http://schemas.openxmlformats.org/officeDocument/2006/relationships/image" Target="../media/image5.png"/><Relationship Id="rId8" Type="http://schemas.openxmlformats.org/officeDocument/2006/relationships/hyperlink" Target="https://creativecommons.org/licenses/by/2.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hyperlink" Target="https://creativecommons.org/licenses/by/2.0/" TargetMode="External"/><Relationship Id="rId5" Type="http://schemas.openxmlformats.org/officeDocument/2006/relationships/image" Target="../media/image17.jpg"/><Relationship Id="rId6" Type="http://schemas.openxmlformats.org/officeDocument/2006/relationships/hyperlink" Target="http://www.metmuseum.org/art/collection/search/459184" TargetMode="External"/><Relationship Id="rId7" Type="http://schemas.openxmlformats.org/officeDocument/2006/relationships/image" Target="../media/image18.jpg"/><Relationship Id="rId8" Type="http://schemas.openxmlformats.org/officeDocument/2006/relationships/hyperlink" Target="https://creativecommons.org/licenses/by/2.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2.jpg"/><Relationship Id="rId11" Type="http://schemas.openxmlformats.org/officeDocument/2006/relationships/image" Target="../media/image19.png"/><Relationship Id="rId10" Type="http://schemas.openxmlformats.org/officeDocument/2006/relationships/hyperlink" Target="http://www.metmuseum.org/art/collection/search/337494" TargetMode="External"/><Relationship Id="rId9" Type="http://schemas.openxmlformats.org/officeDocument/2006/relationships/hyperlink" Target="http://www.metmuseum.org/art/collection/search/339130" TargetMode="External"/><Relationship Id="rId5" Type="http://schemas.openxmlformats.org/officeDocument/2006/relationships/image" Target="../media/image13.jpg"/><Relationship Id="rId6" Type="http://schemas.openxmlformats.org/officeDocument/2006/relationships/image" Target="../media/image15.png"/><Relationship Id="rId7" Type="http://schemas.openxmlformats.org/officeDocument/2006/relationships/image" Target="../media/image14.png"/><Relationship Id="rId8"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30.png"/><Relationship Id="rId5" Type="http://schemas.openxmlformats.org/officeDocument/2006/relationships/hyperlink" Target="https://www.flickr.com/photos/internetarchivebookimages/14782521404/" TargetMode="External"/><Relationship Id="rId6" Type="http://schemas.openxmlformats.org/officeDocument/2006/relationships/image" Target="../media/image5.png"/><Relationship Id="rId7" Type="http://schemas.openxmlformats.org/officeDocument/2006/relationships/image" Target="../media/image20.jpg"/><Relationship Id="rId8" Type="http://schemas.openxmlformats.org/officeDocument/2006/relationships/hyperlink" Target="https://commons.wikimedia.org/wiki/File:Mus%C3%A9e_L%C3%A9onard_de_Vinci_Milan_004.jp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descr="porvo copia.jpg" id="54" name="Google Shape;54;p13"/>
          <p:cNvPicPr preferRelativeResize="0"/>
          <p:nvPr/>
        </p:nvPicPr>
        <p:blipFill rotWithShape="1">
          <a:blip r:embed="rId3">
            <a:alphaModFix/>
          </a:blip>
          <a:srcRect b="0" l="0" r="0" t="0"/>
          <a:stretch/>
        </p:blipFill>
        <p:spPr>
          <a:xfrm>
            <a:off x="285775" y="1809708"/>
            <a:ext cx="6917500" cy="3348092"/>
          </a:xfrm>
          <a:prstGeom prst="rect">
            <a:avLst/>
          </a:prstGeom>
          <a:noFill/>
          <a:ln>
            <a:noFill/>
          </a:ln>
        </p:spPr>
      </p:pic>
      <p:pic>
        <p:nvPicPr>
          <p:cNvPr descr="NainenPorttiGrafiikka2.png" id="55" name="Google Shape;55;p13"/>
          <p:cNvPicPr preferRelativeResize="0"/>
          <p:nvPr/>
        </p:nvPicPr>
        <p:blipFill rotWithShape="1">
          <a:blip r:embed="rId4">
            <a:alphaModFix/>
          </a:blip>
          <a:srcRect b="0" l="0" r="0" t="0"/>
          <a:stretch/>
        </p:blipFill>
        <p:spPr>
          <a:xfrm>
            <a:off x="0" y="0"/>
            <a:ext cx="9143999" cy="5143500"/>
          </a:xfrm>
          <a:prstGeom prst="rect">
            <a:avLst/>
          </a:prstGeom>
          <a:noFill/>
          <a:ln>
            <a:noFill/>
          </a:ln>
        </p:spPr>
      </p:pic>
      <p:sp>
        <p:nvSpPr>
          <p:cNvPr id="56" name="Google Shape;56;p13"/>
          <p:cNvSpPr txBox="1"/>
          <p:nvPr/>
        </p:nvSpPr>
        <p:spPr>
          <a:xfrm>
            <a:off x="3357575" y="931075"/>
            <a:ext cx="5750700" cy="121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en" sz="6000" u="none" cap="none" strike="noStrike">
                <a:solidFill>
                  <a:srgbClr val="000000"/>
                </a:solidFill>
                <a:latin typeface="Corsiva"/>
                <a:ea typeface="Corsiva"/>
                <a:cs typeface="Corsiva"/>
                <a:sym typeface="Corsiva"/>
              </a:rPr>
              <a:t>Leonardo da Vinci</a:t>
            </a:r>
            <a:endParaRPr b="0" i="0" sz="6000" u="none" cap="none" strike="noStrike">
              <a:solidFill>
                <a:srgbClr val="000000"/>
              </a:solidFill>
              <a:latin typeface="Corsiva"/>
              <a:ea typeface="Corsiva"/>
              <a:cs typeface="Corsiva"/>
              <a:sym typeface="Corsiva"/>
            </a:endParaRPr>
          </a:p>
        </p:txBody>
      </p:sp>
      <p:sp>
        <p:nvSpPr>
          <p:cNvPr id="57" name="Google Shape;57;p13"/>
          <p:cNvSpPr/>
          <p:nvPr/>
        </p:nvSpPr>
        <p:spPr>
          <a:xfrm>
            <a:off x="1774025" y="4698200"/>
            <a:ext cx="5205300" cy="369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13"/>
          <p:cNvSpPr txBox="1"/>
          <p:nvPr/>
        </p:nvSpPr>
        <p:spPr>
          <a:xfrm>
            <a:off x="1669175" y="4651275"/>
            <a:ext cx="5415000" cy="26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Kopio Leonardo da Vincin teoksesta Viimeinen ehtoollinen 1498. Joseph Desarnodi, 1789, Porvoon tuomiokirkko. Kuva: Marco Peretto.</a:t>
            </a:r>
            <a:endParaRPr b="0" i="0" sz="1000" u="none" cap="none" strike="noStrike">
              <a:solidFill>
                <a:srgbClr val="000000"/>
              </a:solidFill>
              <a:latin typeface="Arial"/>
              <a:ea typeface="Arial"/>
              <a:cs typeface="Arial"/>
              <a:sym typeface="Arial"/>
            </a:endParaRPr>
          </a:p>
        </p:txBody>
      </p:sp>
      <p:pic>
        <p:nvPicPr>
          <p:cNvPr descr="DAVINCIPENSSELI.png" id="59" name="Google Shape;59;p13"/>
          <p:cNvPicPr preferRelativeResize="0"/>
          <p:nvPr/>
        </p:nvPicPr>
        <p:blipFill rotWithShape="1">
          <a:blip r:embed="rId5">
            <a:alphaModFix/>
          </a:blip>
          <a:srcRect b="0" l="0" r="0" t="0"/>
          <a:stretch/>
        </p:blipFill>
        <p:spPr>
          <a:xfrm>
            <a:off x="89925" y="1300675"/>
            <a:ext cx="1886525" cy="5819276"/>
          </a:xfrm>
          <a:prstGeom prst="rect">
            <a:avLst/>
          </a:prstGeom>
          <a:noFill/>
          <a:ln>
            <a:noFill/>
          </a:ln>
        </p:spPr>
      </p:pic>
      <p:pic>
        <p:nvPicPr>
          <p:cNvPr descr="DA_VINCI.png" id="60" name="Google Shape;60;p13"/>
          <p:cNvPicPr preferRelativeResize="0"/>
          <p:nvPr/>
        </p:nvPicPr>
        <p:blipFill rotWithShape="1">
          <a:blip r:embed="rId6">
            <a:alphaModFix/>
          </a:blip>
          <a:srcRect b="0" l="0" r="0" t="0"/>
          <a:stretch/>
        </p:blipFill>
        <p:spPr>
          <a:xfrm flipH="1">
            <a:off x="866788" y="416725"/>
            <a:ext cx="5286375" cy="762000"/>
          </a:xfrm>
          <a:prstGeom prst="rect">
            <a:avLst/>
          </a:prstGeom>
          <a:noFill/>
          <a:ln>
            <a:noFill/>
          </a:ln>
        </p:spPr>
      </p:pic>
      <p:sp>
        <p:nvSpPr>
          <p:cNvPr id="61" name="Google Shape;61;p13"/>
          <p:cNvSpPr txBox="1"/>
          <p:nvPr/>
        </p:nvSpPr>
        <p:spPr>
          <a:xfrm>
            <a:off x="7761100" y="2000350"/>
            <a:ext cx="2286000" cy="51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Corsiva"/>
                <a:ea typeface="Corsiva"/>
                <a:cs typeface="Corsiva"/>
                <a:sym typeface="Corsiva"/>
              </a:rPr>
              <a:t>kertoo</a:t>
            </a:r>
            <a:endParaRPr b="0" i="0" sz="3000" u="none" cap="none" strike="noStrike">
              <a:solidFill>
                <a:srgbClr val="000000"/>
              </a:solidFill>
              <a:latin typeface="Corsiva"/>
              <a:ea typeface="Corsiva"/>
              <a:cs typeface="Corsiva"/>
              <a:sym typeface="Corsiva"/>
            </a:endParaRPr>
          </a:p>
        </p:txBody>
      </p:sp>
      <p:pic>
        <p:nvPicPr>
          <p:cNvPr descr="Uskonnonopetus.fi -logo (1).png" id="62" name="Google Shape;62;p13"/>
          <p:cNvPicPr preferRelativeResize="0"/>
          <p:nvPr/>
        </p:nvPicPr>
        <p:blipFill rotWithShape="1">
          <a:blip r:embed="rId7">
            <a:alphaModFix/>
          </a:blip>
          <a:srcRect b="0" l="0" r="0" t="0"/>
          <a:stretch/>
        </p:blipFill>
        <p:spPr>
          <a:xfrm>
            <a:off x="7527852" y="75875"/>
            <a:ext cx="1495399" cy="261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TAITEILIJAT89.png" id="182" name="Google Shape;182;p22"/>
          <p:cNvPicPr preferRelativeResize="0"/>
          <p:nvPr/>
        </p:nvPicPr>
        <p:blipFill rotWithShape="1">
          <a:blip r:embed="rId3">
            <a:alphaModFix/>
          </a:blip>
          <a:srcRect b="0" l="0" r="0" t="0"/>
          <a:stretch/>
        </p:blipFill>
        <p:spPr>
          <a:xfrm>
            <a:off x="0" y="0"/>
            <a:ext cx="9143998" cy="5143501"/>
          </a:xfrm>
          <a:prstGeom prst="rect">
            <a:avLst/>
          </a:prstGeom>
          <a:noFill/>
          <a:ln>
            <a:noFill/>
          </a:ln>
        </p:spPr>
      </p:pic>
      <p:pic>
        <p:nvPicPr>
          <p:cNvPr descr="RUOKAILIJAT.png" id="183" name="Google Shape;183;p22"/>
          <p:cNvPicPr preferRelativeResize="0"/>
          <p:nvPr/>
        </p:nvPicPr>
        <p:blipFill rotWithShape="1">
          <a:blip r:embed="rId4">
            <a:alphaModFix/>
          </a:blip>
          <a:srcRect b="0" l="0" r="0" t="0"/>
          <a:stretch/>
        </p:blipFill>
        <p:spPr>
          <a:xfrm>
            <a:off x="2047225" y="2273775"/>
            <a:ext cx="5273600" cy="1569060"/>
          </a:xfrm>
          <a:prstGeom prst="rect">
            <a:avLst/>
          </a:prstGeom>
          <a:noFill/>
          <a:ln>
            <a:noFill/>
          </a:ln>
        </p:spPr>
      </p:pic>
      <p:pic>
        <p:nvPicPr>
          <p:cNvPr descr="PÖYTÄ.png" id="184" name="Google Shape;184;p22"/>
          <p:cNvPicPr preferRelativeResize="0"/>
          <p:nvPr/>
        </p:nvPicPr>
        <p:blipFill rotWithShape="1">
          <a:blip r:embed="rId5">
            <a:alphaModFix/>
          </a:blip>
          <a:srcRect b="0" l="0" r="0" t="0"/>
          <a:stretch/>
        </p:blipFill>
        <p:spPr>
          <a:xfrm>
            <a:off x="2394654" y="2888315"/>
            <a:ext cx="4848597" cy="1569060"/>
          </a:xfrm>
          <a:prstGeom prst="rect">
            <a:avLst/>
          </a:prstGeom>
          <a:noFill/>
          <a:ln>
            <a:noFill/>
          </a:ln>
        </p:spPr>
      </p:pic>
      <p:sp>
        <p:nvSpPr>
          <p:cNvPr id="185" name="Google Shape;185;p22"/>
          <p:cNvSpPr/>
          <p:nvPr/>
        </p:nvSpPr>
        <p:spPr>
          <a:xfrm>
            <a:off x="5750725" y="442925"/>
            <a:ext cx="3155100" cy="1652700"/>
          </a:xfrm>
          <a:prstGeom prst="wedgeRoundRectCallout">
            <a:avLst>
              <a:gd fmla="val -59812" name="adj1"/>
              <a:gd fmla="val -22804"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2"/>
          <p:cNvSpPr txBox="1"/>
          <p:nvPr/>
        </p:nvSpPr>
        <p:spPr>
          <a:xfrm>
            <a:off x="5810250" y="442925"/>
            <a:ext cx="3036000" cy="111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Työskennellessäni saatan maalata päiviä putkeen ja sitten olla pitempiä aikoja maalaamatta. Luostarin priori valitti siitä. Sanoin hänelle, että saatan käyttää häntä Juudaksen mallina jos hän ei jätä minua rauhaan!</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22"/>
          <p:cNvSpPr/>
          <p:nvPr/>
        </p:nvSpPr>
        <p:spPr>
          <a:xfrm>
            <a:off x="417725" y="1393148"/>
            <a:ext cx="2657700" cy="1000200"/>
          </a:xfrm>
          <a:prstGeom prst="wedgeRoundRectCallout">
            <a:avLst>
              <a:gd fmla="val 77312" name="adj1"/>
              <a:gd fmla="val -38514"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Ludovico Sforza tilasi minulta tämän teoksen. Aloitin maalaamisen jo pari vuotta sitten.</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14598010097_e29c1a8821_o.jpg" id="188" name="Google Shape;188;p22"/>
          <p:cNvPicPr preferRelativeResize="0"/>
          <p:nvPr/>
        </p:nvPicPr>
        <p:blipFill rotWithShape="1">
          <a:blip r:embed="rId6">
            <a:alphaModFix/>
          </a:blip>
          <a:srcRect b="0" l="0" r="0" t="0"/>
          <a:stretch/>
        </p:blipFill>
        <p:spPr>
          <a:xfrm>
            <a:off x="464650" y="3091550"/>
            <a:ext cx="3252231" cy="1712100"/>
          </a:xfrm>
          <a:prstGeom prst="rect">
            <a:avLst/>
          </a:prstGeom>
          <a:noFill/>
          <a:ln cap="flat" cmpd="sng" w="9525">
            <a:solidFill>
              <a:srgbClr val="000000"/>
            </a:solidFill>
            <a:prstDash val="solid"/>
            <a:round/>
            <a:headEnd len="sm" w="sm" type="none"/>
            <a:tailEnd len="sm" w="sm" type="none"/>
          </a:ln>
        </p:spPr>
      </p:pic>
      <p:sp>
        <p:nvSpPr>
          <p:cNvPr id="189" name="Google Shape;189;p22"/>
          <p:cNvSpPr/>
          <p:nvPr/>
        </p:nvSpPr>
        <p:spPr>
          <a:xfrm>
            <a:off x="245275" y="4752350"/>
            <a:ext cx="3706200" cy="279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22"/>
          <p:cNvSpPr/>
          <p:nvPr/>
        </p:nvSpPr>
        <p:spPr>
          <a:xfrm>
            <a:off x="5750725" y="3091550"/>
            <a:ext cx="3155400" cy="1861500"/>
          </a:xfrm>
          <a:prstGeom prst="wedgeRoundRectCallout">
            <a:avLst>
              <a:gd fmla="val -56792" name="adj1"/>
              <a:gd fmla="val -24197"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22"/>
          <p:cNvSpPr txBox="1"/>
          <p:nvPr/>
        </p:nvSpPr>
        <p:spPr>
          <a:xfrm>
            <a:off x="5780575" y="3179950"/>
            <a:ext cx="3095700" cy="1190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Tilan tunnun luominen maalauksiin kiinnostaa minua. Olen hakenut Viimeiseen ehtoolliseen kolmiulotteisuutta käyttämällä pakopistettä Jeesuksen pään kohdalla. Kaikki ei-vaakatasossa olevat viivat hakeutuvat kohti sitä.</a:t>
            </a:r>
            <a:endParaRPr b="0" i="0" sz="1400" u="none" cap="none" strike="noStrike">
              <a:solidFill>
                <a:srgbClr val="000000"/>
              </a:solidFill>
              <a:latin typeface="Arial"/>
              <a:ea typeface="Arial"/>
              <a:cs typeface="Arial"/>
              <a:sym typeface="Arial"/>
            </a:endParaRPr>
          </a:p>
        </p:txBody>
      </p:sp>
      <p:pic>
        <p:nvPicPr>
          <p:cNvPr descr="DAVINCIPENSSELI.png" id="192" name="Google Shape;192;p22"/>
          <p:cNvPicPr preferRelativeResize="0"/>
          <p:nvPr/>
        </p:nvPicPr>
        <p:blipFill rotWithShape="1">
          <a:blip r:embed="rId7">
            <a:alphaModFix/>
          </a:blip>
          <a:srcRect b="0" l="0" r="0" t="0"/>
          <a:stretch/>
        </p:blipFill>
        <p:spPr>
          <a:xfrm>
            <a:off x="3890675" y="0"/>
            <a:ext cx="1667451" cy="5143499"/>
          </a:xfrm>
          <a:prstGeom prst="rect">
            <a:avLst/>
          </a:prstGeom>
          <a:noFill/>
          <a:ln>
            <a:noFill/>
          </a:ln>
        </p:spPr>
      </p:pic>
      <p:sp>
        <p:nvSpPr>
          <p:cNvPr id="193" name="Google Shape;193;p22"/>
          <p:cNvSpPr txBox="1"/>
          <p:nvPr/>
        </p:nvSpPr>
        <p:spPr>
          <a:xfrm>
            <a:off x="245275" y="4742175"/>
            <a:ext cx="3762300" cy="2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Tutkielma perspektiivistä Kuninkaiden kumarrusta varten, 1481. Kuva: </a:t>
            </a:r>
            <a:r>
              <a:rPr b="0" i="0" lang="en" sz="800" u="sng" cap="none" strike="noStrike">
                <a:solidFill>
                  <a:schemeClr val="hlink"/>
                </a:solidFill>
                <a:latin typeface="Arial"/>
                <a:ea typeface="Arial"/>
                <a:cs typeface="Arial"/>
                <a:sym typeface="Arial"/>
                <a:hlinkClick r:id="rId8"/>
              </a:rPr>
              <a:t>Flickr</a:t>
            </a:r>
            <a:r>
              <a:rPr b="0" i="0" lang="en" sz="800" u="none" cap="none" strike="noStrike">
                <a:solidFill>
                  <a:srgbClr val="000000"/>
                </a:solidFill>
                <a:latin typeface="Arial"/>
                <a:ea typeface="Arial"/>
                <a:cs typeface="Arial"/>
                <a:sym typeface="Arial"/>
              </a:rPr>
              <a:t>.</a:t>
            </a:r>
            <a:endParaRPr b="0" i="0" sz="800" u="none" cap="none" strike="noStrike">
              <a:solidFill>
                <a:srgbClr val="000000"/>
              </a:solidFill>
              <a:latin typeface="Arial"/>
              <a:ea typeface="Arial"/>
              <a:cs typeface="Arial"/>
              <a:sym typeface="Arial"/>
            </a:endParaRPr>
          </a:p>
        </p:txBody>
      </p:sp>
      <p:sp>
        <p:nvSpPr>
          <p:cNvPr id="194" name="Google Shape;194;p22"/>
          <p:cNvSpPr/>
          <p:nvPr/>
        </p:nvSpPr>
        <p:spPr>
          <a:xfrm>
            <a:off x="358175" y="338000"/>
            <a:ext cx="2776800" cy="8541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“Piirtäminen perustuu perspektiiviin, joka ei ole muuta kuin perinpohjaista tietämystä silmän toiminnasta.” </a:t>
            </a:r>
            <a:r>
              <a:rPr b="0" i="1" lang="en" sz="1200" u="none" cap="none" strike="noStrike">
                <a:solidFill>
                  <a:schemeClr val="dk1"/>
                </a:solidFill>
                <a:latin typeface="Arial"/>
                <a:ea typeface="Arial"/>
                <a:cs typeface="Arial"/>
                <a:sym typeface="Arial"/>
              </a:rPr>
              <a:t>Leonardon työpäiväkirjat</a:t>
            </a:r>
            <a:endParaRPr b="0" i="1" sz="12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descr="TAITEILIJAT89.png" id="199" name="Google Shape;199;p23"/>
          <p:cNvPicPr preferRelativeResize="0"/>
          <p:nvPr/>
        </p:nvPicPr>
        <p:blipFill rotWithShape="1">
          <a:blip r:embed="rId3">
            <a:alphaModFix/>
          </a:blip>
          <a:srcRect b="0" l="0" r="0" t="0"/>
          <a:stretch/>
        </p:blipFill>
        <p:spPr>
          <a:xfrm>
            <a:off x="0" y="0"/>
            <a:ext cx="9143998" cy="5143501"/>
          </a:xfrm>
          <a:prstGeom prst="rect">
            <a:avLst/>
          </a:prstGeom>
          <a:noFill/>
          <a:ln>
            <a:noFill/>
          </a:ln>
        </p:spPr>
      </p:pic>
      <p:pic>
        <p:nvPicPr>
          <p:cNvPr descr="RUOKAILIJAT.png" id="200" name="Google Shape;200;p23"/>
          <p:cNvPicPr preferRelativeResize="0"/>
          <p:nvPr/>
        </p:nvPicPr>
        <p:blipFill rotWithShape="1">
          <a:blip r:embed="rId4">
            <a:alphaModFix/>
          </a:blip>
          <a:srcRect b="0" l="0" r="0" t="0"/>
          <a:stretch/>
        </p:blipFill>
        <p:spPr>
          <a:xfrm>
            <a:off x="2047225" y="2273775"/>
            <a:ext cx="5273600" cy="1569060"/>
          </a:xfrm>
          <a:prstGeom prst="rect">
            <a:avLst/>
          </a:prstGeom>
          <a:noFill/>
          <a:ln>
            <a:noFill/>
          </a:ln>
        </p:spPr>
      </p:pic>
      <p:pic>
        <p:nvPicPr>
          <p:cNvPr descr="PÖYTÄ.png" id="201" name="Google Shape;201;p23"/>
          <p:cNvPicPr preferRelativeResize="0"/>
          <p:nvPr/>
        </p:nvPicPr>
        <p:blipFill rotWithShape="1">
          <a:blip r:embed="rId5">
            <a:alphaModFix/>
          </a:blip>
          <a:srcRect b="0" l="0" r="0" t="0"/>
          <a:stretch/>
        </p:blipFill>
        <p:spPr>
          <a:xfrm>
            <a:off x="2394654" y="2888315"/>
            <a:ext cx="4848597" cy="1569060"/>
          </a:xfrm>
          <a:prstGeom prst="rect">
            <a:avLst/>
          </a:prstGeom>
          <a:noFill/>
          <a:ln>
            <a:noFill/>
          </a:ln>
        </p:spPr>
      </p:pic>
      <p:pic>
        <p:nvPicPr>
          <p:cNvPr descr="A_history_of_painting..._-_with_a_preface_by_Frank_Brangwyn_(1911)_(14598237958).jpg" id="202" name="Google Shape;202;p23"/>
          <p:cNvPicPr preferRelativeResize="0"/>
          <p:nvPr/>
        </p:nvPicPr>
        <p:blipFill rotWithShape="1">
          <a:blip r:embed="rId6">
            <a:alphaModFix/>
          </a:blip>
          <a:srcRect b="0" l="2884" r="0" t="1525"/>
          <a:stretch/>
        </p:blipFill>
        <p:spPr>
          <a:xfrm>
            <a:off x="254250" y="1439362"/>
            <a:ext cx="1841711" cy="2800202"/>
          </a:xfrm>
          <a:prstGeom prst="rect">
            <a:avLst/>
          </a:prstGeom>
          <a:noFill/>
          <a:ln>
            <a:noFill/>
          </a:ln>
        </p:spPr>
      </p:pic>
      <p:sp>
        <p:nvSpPr>
          <p:cNvPr id="203" name="Google Shape;203;p23"/>
          <p:cNvSpPr/>
          <p:nvPr/>
        </p:nvSpPr>
        <p:spPr>
          <a:xfrm>
            <a:off x="5500700" y="250025"/>
            <a:ext cx="3476700" cy="3035100"/>
          </a:xfrm>
          <a:prstGeom prst="wedgeRoundRectCallout">
            <a:avLst>
              <a:gd fmla="val -58833" name="adj1"/>
              <a:gd fmla="val -2204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23"/>
          <p:cNvSpPr txBox="1"/>
          <p:nvPr/>
        </p:nvSpPr>
        <p:spPr>
          <a:xfrm>
            <a:off x="5661500" y="309075"/>
            <a:ext cx="3227100" cy="196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Seinille maalatessa käytetään yleensä freskotekniikka. Siinä värit maalataan märän laastin päälle ja ne muuttuvat osaksi rappausta sen kuivuessa. En siedä sen aiheuttamaa kiirettä.</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Käytän sen sijaan Viimeisessä ehtoollisessa temperamaalia gessosta tehdylle pohjalle. Kuulin tekniikkaa käytetyn Pohjois-Euroopassa ja päätin kokeilla, vaikka sanottiin, että sitä pitäisi käyttää vain lopullisen maalauksen viimeistelyssä.</a:t>
            </a:r>
            <a:endParaRPr b="0" i="0" sz="1400" u="none" cap="none" strike="noStrike">
              <a:solidFill>
                <a:srgbClr val="000000"/>
              </a:solidFill>
              <a:latin typeface="Arial"/>
              <a:ea typeface="Arial"/>
              <a:cs typeface="Arial"/>
              <a:sym typeface="Arial"/>
            </a:endParaRPr>
          </a:p>
        </p:txBody>
      </p:sp>
      <p:sp>
        <p:nvSpPr>
          <p:cNvPr id="205" name="Google Shape;205;p23"/>
          <p:cNvSpPr/>
          <p:nvPr/>
        </p:nvSpPr>
        <p:spPr>
          <a:xfrm>
            <a:off x="216700" y="240600"/>
            <a:ext cx="3593400" cy="1075800"/>
          </a:xfrm>
          <a:prstGeom prst="wedgeRoundRectCallout">
            <a:avLst>
              <a:gd fmla="val 59877" name="adj1"/>
              <a:gd fmla="val -2264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23"/>
          <p:cNvSpPr/>
          <p:nvPr/>
        </p:nvSpPr>
        <p:spPr>
          <a:xfrm>
            <a:off x="6043625" y="4301000"/>
            <a:ext cx="2933700" cy="73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23"/>
          <p:cNvSpPr txBox="1"/>
          <p:nvPr/>
        </p:nvSpPr>
        <p:spPr>
          <a:xfrm>
            <a:off x="181000" y="247650"/>
            <a:ext cx="3629100" cy="107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Maalaan yleensä öljyväreillä, koska ne kuivuvat hitaammin ja pystyn muokkaamaan enemmän maalauksen lopputulosta.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23"/>
          <p:cNvSpPr txBox="1"/>
          <p:nvPr/>
        </p:nvSpPr>
        <p:spPr>
          <a:xfrm>
            <a:off x="6028175" y="4301000"/>
            <a:ext cx="2964600" cy="73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Viimeinen ehtoollinen alkoi rapistua  jo parikymmentä vuotta valmistumisensa jälkeen.</a:t>
            </a:r>
            <a:endParaRPr b="0" i="0" sz="1200" u="none" cap="none" strike="noStrike">
              <a:solidFill>
                <a:srgbClr val="000000"/>
              </a:solidFill>
              <a:latin typeface="Arial"/>
              <a:ea typeface="Arial"/>
              <a:cs typeface="Arial"/>
              <a:sym typeface="Arial"/>
            </a:endParaRPr>
          </a:p>
        </p:txBody>
      </p:sp>
      <p:pic>
        <p:nvPicPr>
          <p:cNvPr descr="DAVINCIPENSSELI.png" id="209" name="Google Shape;209;p23"/>
          <p:cNvPicPr preferRelativeResize="0"/>
          <p:nvPr/>
        </p:nvPicPr>
        <p:blipFill rotWithShape="1">
          <a:blip r:embed="rId7">
            <a:alphaModFix/>
          </a:blip>
          <a:srcRect b="0" l="0" r="0" t="0"/>
          <a:stretch/>
        </p:blipFill>
        <p:spPr>
          <a:xfrm>
            <a:off x="3629362" y="0"/>
            <a:ext cx="1667451" cy="5143499"/>
          </a:xfrm>
          <a:prstGeom prst="rect">
            <a:avLst/>
          </a:prstGeom>
          <a:noFill/>
          <a:ln>
            <a:noFill/>
          </a:ln>
        </p:spPr>
      </p:pic>
      <p:sp>
        <p:nvSpPr>
          <p:cNvPr id="210" name="Google Shape;210;p23"/>
          <p:cNvSpPr/>
          <p:nvPr/>
        </p:nvSpPr>
        <p:spPr>
          <a:xfrm>
            <a:off x="1765800" y="1487800"/>
            <a:ext cx="1460700" cy="313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23"/>
          <p:cNvSpPr txBox="1"/>
          <p:nvPr/>
        </p:nvSpPr>
        <p:spPr>
          <a:xfrm>
            <a:off x="1765800" y="1439350"/>
            <a:ext cx="1460700" cy="214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Mona Lisa, 1507. Kuva: </a:t>
            </a:r>
            <a:r>
              <a:rPr b="0" i="0" lang="en" sz="800" u="sng" cap="none" strike="noStrike">
                <a:solidFill>
                  <a:schemeClr val="hlink"/>
                </a:solidFill>
                <a:latin typeface="Arial"/>
                <a:ea typeface="Arial"/>
                <a:cs typeface="Arial"/>
                <a:sym typeface="Arial"/>
                <a:hlinkClick r:id="rId8"/>
              </a:rPr>
              <a:t>Wikimedia Commons</a:t>
            </a:r>
            <a:r>
              <a:rPr b="0" i="0" lang="en" sz="800" u="none" cap="none" strike="noStrike">
                <a:solidFill>
                  <a:srgbClr val="000000"/>
                </a:solidFill>
                <a:latin typeface="Arial"/>
                <a:ea typeface="Arial"/>
                <a:cs typeface="Arial"/>
                <a:sym typeface="Arial"/>
              </a:rPr>
              <a:t>.</a:t>
            </a:r>
            <a:endParaRPr b="0" i="0" sz="800" u="none" cap="none" strike="noStrike">
              <a:solidFill>
                <a:srgbClr val="000000"/>
              </a:solidFill>
              <a:latin typeface="Arial"/>
              <a:ea typeface="Arial"/>
              <a:cs typeface="Arial"/>
              <a:sym typeface="Arial"/>
            </a:endParaRPr>
          </a:p>
        </p:txBody>
      </p:sp>
      <p:sp>
        <p:nvSpPr>
          <p:cNvPr id="212" name="Google Shape;212;p23"/>
          <p:cNvSpPr txBox="1"/>
          <p:nvPr/>
        </p:nvSpPr>
        <p:spPr>
          <a:xfrm>
            <a:off x="134075" y="4219475"/>
            <a:ext cx="3554700" cy="828300"/>
          </a:xfrm>
          <a:prstGeom prst="rect">
            <a:avLst/>
          </a:prstGeom>
          <a:solidFill>
            <a:srgbClr val="EFEFEF"/>
          </a:solidFill>
          <a:ln cap="flat" cmpd="sng" w="19050">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Mona Lisa on Leonardon tunnetuin öljyvärimaalaus. Se on hieno esimerkki sfumato -tekniikasta, jossa ääriviivoja häivytetään useiden ohuiden maalikerrosten avulla.</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descr="TAITEILIJAT89.png" id="217" name="Google Shape;217;p24"/>
          <p:cNvPicPr preferRelativeResize="0"/>
          <p:nvPr/>
        </p:nvPicPr>
        <p:blipFill rotWithShape="1">
          <a:blip r:embed="rId3">
            <a:alphaModFix/>
          </a:blip>
          <a:srcRect b="0" l="0" r="0" t="0"/>
          <a:stretch/>
        </p:blipFill>
        <p:spPr>
          <a:xfrm>
            <a:off x="0" y="0"/>
            <a:ext cx="9143998" cy="5143501"/>
          </a:xfrm>
          <a:prstGeom prst="rect">
            <a:avLst/>
          </a:prstGeom>
          <a:noFill/>
          <a:ln>
            <a:noFill/>
          </a:ln>
        </p:spPr>
      </p:pic>
      <p:pic>
        <p:nvPicPr>
          <p:cNvPr descr="porvo copia.jpg" id="218" name="Google Shape;218;p24"/>
          <p:cNvPicPr preferRelativeResize="0"/>
          <p:nvPr/>
        </p:nvPicPr>
        <p:blipFill rotWithShape="1">
          <a:blip r:embed="rId4">
            <a:alphaModFix/>
          </a:blip>
          <a:srcRect b="0" l="0" r="0" t="0"/>
          <a:stretch/>
        </p:blipFill>
        <p:spPr>
          <a:xfrm>
            <a:off x="172069" y="356438"/>
            <a:ext cx="4364455" cy="2112425"/>
          </a:xfrm>
          <a:prstGeom prst="rect">
            <a:avLst/>
          </a:prstGeom>
          <a:noFill/>
          <a:ln>
            <a:noFill/>
          </a:ln>
        </p:spPr>
      </p:pic>
      <p:sp>
        <p:nvSpPr>
          <p:cNvPr id="219" name="Google Shape;219;p24"/>
          <p:cNvSpPr txBox="1"/>
          <p:nvPr/>
        </p:nvSpPr>
        <p:spPr>
          <a:xfrm>
            <a:off x="172075" y="2552975"/>
            <a:ext cx="4248600" cy="443700"/>
          </a:xfrm>
          <a:prstGeom prst="rect">
            <a:avLst/>
          </a:prstGeom>
          <a:solidFill>
            <a:srgbClr val="EFEFE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Kopio Leonardo da Vincin teoksesta Viimeinen ehtoollinen. Joseph Desarnodi, 1789, Porvoon tuomiokirkko. Kuva: Marco Peretto.</a:t>
            </a:r>
            <a:endParaRPr b="0" i="0" sz="1000" u="none" cap="none" strike="noStrike">
              <a:solidFill>
                <a:srgbClr val="000000"/>
              </a:solidFill>
              <a:latin typeface="Arial"/>
              <a:ea typeface="Arial"/>
              <a:cs typeface="Arial"/>
              <a:sym typeface="Arial"/>
            </a:endParaRPr>
          </a:p>
        </p:txBody>
      </p:sp>
      <p:pic>
        <p:nvPicPr>
          <p:cNvPr descr="14781733651_bceaedaafe_o.jpg" id="220" name="Google Shape;220;p24"/>
          <p:cNvPicPr preferRelativeResize="0"/>
          <p:nvPr/>
        </p:nvPicPr>
        <p:blipFill rotWithShape="1">
          <a:blip r:embed="rId5">
            <a:alphaModFix/>
          </a:blip>
          <a:srcRect b="0" l="0" r="0" t="0"/>
          <a:stretch/>
        </p:blipFill>
        <p:spPr>
          <a:xfrm>
            <a:off x="4621175" y="328400"/>
            <a:ext cx="4295651" cy="2168499"/>
          </a:xfrm>
          <a:prstGeom prst="rect">
            <a:avLst/>
          </a:prstGeom>
          <a:noFill/>
          <a:ln>
            <a:noFill/>
          </a:ln>
        </p:spPr>
      </p:pic>
      <p:sp>
        <p:nvSpPr>
          <p:cNvPr id="221" name="Google Shape;221;p24"/>
          <p:cNvSpPr/>
          <p:nvPr/>
        </p:nvSpPr>
        <p:spPr>
          <a:xfrm>
            <a:off x="5067050" y="2649875"/>
            <a:ext cx="3073800" cy="249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24"/>
          <p:cNvSpPr txBox="1"/>
          <p:nvPr/>
        </p:nvSpPr>
        <p:spPr>
          <a:xfrm>
            <a:off x="4920950" y="2609300"/>
            <a:ext cx="3475800" cy="24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Viimeinen ehtoollinen, 1495–1498. Kuva:  </a:t>
            </a:r>
            <a:r>
              <a:rPr b="0" i="0" lang="en" sz="800" u="sng" cap="none" strike="noStrike">
                <a:solidFill>
                  <a:schemeClr val="hlink"/>
                </a:solidFill>
                <a:latin typeface="Arial"/>
                <a:ea typeface="Arial"/>
                <a:cs typeface="Arial"/>
                <a:sym typeface="Arial"/>
                <a:hlinkClick r:id="rId6"/>
              </a:rPr>
              <a:t>Wikimedia Commons</a:t>
            </a:r>
            <a:r>
              <a:rPr b="0" i="0" lang="en" sz="800" u="none" cap="none" strike="noStrike">
                <a:solidFill>
                  <a:srgbClr val="000000"/>
                </a:solidFill>
                <a:latin typeface="Arial"/>
                <a:ea typeface="Arial"/>
                <a:cs typeface="Arial"/>
                <a:sym typeface="Arial"/>
              </a:rPr>
              <a:t>.</a:t>
            </a:r>
            <a:endParaRPr b="0" i="0" sz="800" u="none" cap="none" strike="noStrike">
              <a:solidFill>
                <a:srgbClr val="000000"/>
              </a:solidFill>
              <a:latin typeface="Arial"/>
              <a:ea typeface="Arial"/>
              <a:cs typeface="Arial"/>
              <a:sym typeface="Arial"/>
            </a:endParaRPr>
          </a:p>
        </p:txBody>
      </p:sp>
      <p:sp>
        <p:nvSpPr>
          <p:cNvPr id="223" name="Google Shape;223;p24"/>
          <p:cNvSpPr txBox="1"/>
          <p:nvPr/>
        </p:nvSpPr>
        <p:spPr>
          <a:xfrm>
            <a:off x="483900" y="3435250"/>
            <a:ext cx="8176200" cy="12672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Epäonnistuneen tekniikkakokeilun, kosteuden, ilmansaasteiden, yhden pommi-iskun, turistivirtojen ja monien huonojen restaurointien seurauksena alkuperäinen teos on huonossa kunnossa. Teosta pääsee kuitenkin edelleen katsomaan </a:t>
            </a:r>
            <a:r>
              <a:rPr b="0" i="0" lang="en" sz="1400" u="sng" cap="none" strike="noStrike">
                <a:solidFill>
                  <a:schemeClr val="hlink"/>
                </a:solidFill>
                <a:latin typeface="Arial"/>
                <a:ea typeface="Arial"/>
                <a:cs typeface="Arial"/>
                <a:sym typeface="Arial"/>
                <a:hlinkClick r:id="rId7"/>
              </a:rPr>
              <a:t>Santa Maria delle Grazien luostarissa</a:t>
            </a:r>
            <a:r>
              <a:rPr b="0" i="0" lang="en" sz="1400" u="none" cap="none" strike="noStrike">
                <a:solidFill>
                  <a:srgbClr val="000000"/>
                </a:solidFill>
                <a:latin typeface="Arial"/>
                <a:ea typeface="Arial"/>
                <a:cs typeface="Arial"/>
                <a:sym typeface="Arial"/>
              </a:rPr>
              <a:t>, joka on myös Unescon maailmanperintökohde. Teoksesta on myös maalattu useita kopioita, yksi niistä on </a:t>
            </a:r>
            <a:r>
              <a:rPr b="0" i="0" lang="en" sz="1400" u="sng" cap="none" strike="noStrike">
                <a:solidFill>
                  <a:schemeClr val="hlink"/>
                </a:solidFill>
                <a:latin typeface="Arial"/>
                <a:ea typeface="Arial"/>
                <a:cs typeface="Arial"/>
                <a:sym typeface="Arial"/>
                <a:hlinkClick r:id="rId8"/>
              </a:rPr>
              <a:t>Porvoon tuomiokirkossa.</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TAITEILIJAT89.png" id="228" name="Google Shape;228;p25"/>
          <p:cNvPicPr preferRelativeResize="0"/>
          <p:nvPr/>
        </p:nvPicPr>
        <p:blipFill rotWithShape="1">
          <a:blip r:embed="rId3">
            <a:alphaModFix/>
          </a:blip>
          <a:srcRect b="0" l="0" r="0" t="0"/>
          <a:stretch/>
        </p:blipFill>
        <p:spPr>
          <a:xfrm>
            <a:off x="0" y="0"/>
            <a:ext cx="9143998" cy="5143501"/>
          </a:xfrm>
          <a:prstGeom prst="rect">
            <a:avLst/>
          </a:prstGeom>
          <a:noFill/>
          <a:ln>
            <a:noFill/>
          </a:ln>
        </p:spPr>
      </p:pic>
      <p:sp>
        <p:nvSpPr>
          <p:cNvPr id="229" name="Google Shape;229;p25"/>
          <p:cNvSpPr txBox="1"/>
          <p:nvPr/>
        </p:nvSpPr>
        <p:spPr>
          <a:xfrm>
            <a:off x="394200" y="610075"/>
            <a:ext cx="9300" cy="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25"/>
          <p:cNvSpPr/>
          <p:nvPr/>
        </p:nvSpPr>
        <p:spPr>
          <a:xfrm>
            <a:off x="309725" y="403600"/>
            <a:ext cx="3585300" cy="4045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Leonardo da Vinci kertoo -diasarja on osa Agricola -opintokeskuksen Lue Kuvaa -verkkojulkaisua. </a:t>
            </a:r>
            <a:r>
              <a:rPr b="0" i="0" lang="en" sz="1200" u="sng" cap="none" strike="noStrike">
                <a:solidFill>
                  <a:schemeClr val="hlink"/>
                </a:solidFill>
                <a:latin typeface="Arial"/>
                <a:ea typeface="Arial"/>
                <a:cs typeface="Arial"/>
                <a:sym typeface="Arial"/>
                <a:hlinkClick r:id="rId4"/>
              </a:rPr>
              <a:t>www.uskonnonopetus.fi/luekuvaa</a:t>
            </a:r>
            <a:r>
              <a:rPr b="0" i="0" lang="en"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Diasarjaa voi käyttää vapaasti ja jakaa eteenpäin samoilla ehdoilla. Kaupallinen hyödyntäminen on kielletty. CC-BY-NC-ND</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Tutustu teoksen symboliikkaan ja pedagogiseen kuvan lukemisen malliin teoksen </a:t>
            </a:r>
            <a:r>
              <a:rPr b="0" i="0" lang="en" sz="1200" u="sng" cap="none" strike="noStrike">
                <a:solidFill>
                  <a:schemeClr val="hlink"/>
                </a:solidFill>
                <a:latin typeface="Arial"/>
                <a:ea typeface="Arial"/>
                <a:cs typeface="Arial"/>
                <a:sym typeface="Arial"/>
                <a:hlinkClick r:id="rId5"/>
              </a:rPr>
              <a:t>interaktiivisessa kuvassa</a:t>
            </a:r>
            <a:r>
              <a:rPr b="0" i="0" lang="en" sz="1200" u="none" cap="none" strike="noStrike">
                <a:solidFill>
                  <a:schemeClr val="dk1"/>
                </a:solidFill>
                <a:latin typeface="Arial"/>
                <a:ea typeface="Arial"/>
                <a:cs typeface="Arial"/>
                <a:sym typeface="Arial"/>
              </a:rPr>
              <a:t> sekä kuvan historialliseen kontekstiin aikajanalla </a:t>
            </a:r>
            <a:r>
              <a:rPr b="0" i="0" lang="en" sz="1200" u="sng" cap="none" strike="noStrike">
                <a:solidFill>
                  <a:schemeClr val="hlink"/>
                </a:solidFill>
                <a:latin typeface="Arial"/>
                <a:ea typeface="Arial"/>
                <a:cs typeface="Arial"/>
                <a:sym typeface="Arial"/>
                <a:hlinkClick r:id="rId6"/>
              </a:rPr>
              <a:t>Uskonto länsimaisen taiteen historiassa.</a:t>
            </a:r>
            <a:r>
              <a:rPr b="0" i="0" lang="en"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en" sz="1200" u="none" cap="none" strike="noStrike">
                <a:solidFill>
                  <a:schemeClr val="dk1"/>
                </a:solidFill>
                <a:latin typeface="Arial"/>
                <a:ea typeface="Arial"/>
                <a:cs typeface="Arial"/>
                <a:sym typeface="Arial"/>
              </a:rPr>
              <a:t>Tekijät:</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Teksti ja toteutus: Antti Huotari ja Essi Ikonen</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Piirroskuvat: Antti Huotari</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5"/>
          <p:cNvSpPr/>
          <p:nvPr/>
        </p:nvSpPr>
        <p:spPr>
          <a:xfrm>
            <a:off x="4082875" y="347275"/>
            <a:ext cx="4749300" cy="4101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en" sz="1200" u="none" cap="none" strike="noStrike">
                <a:solidFill>
                  <a:schemeClr val="dk1"/>
                </a:solidFill>
                <a:latin typeface="Arial"/>
                <a:ea typeface="Arial"/>
                <a:cs typeface="Arial"/>
                <a:sym typeface="Arial"/>
              </a:rPr>
              <a:t>Viittaustiedot:</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Huotari, A. &amp; Ikonen, E. (2017) Leonardo da Vinci kertoo. Verkkojulkaisussa Ikonen, E. (toim.) Lue Kuvaa. Agricola -opintokeskuksen julkaisuja 1. </a:t>
            </a:r>
            <a:r>
              <a:rPr b="0" i="0" lang="en" sz="1200" u="sng" cap="none" strike="noStrike">
                <a:solidFill>
                  <a:schemeClr val="hlink"/>
                </a:solidFill>
                <a:latin typeface="Arial"/>
                <a:ea typeface="Arial"/>
                <a:cs typeface="Arial"/>
                <a:sym typeface="Arial"/>
                <a:hlinkClick r:id="rId7"/>
              </a:rPr>
              <a:t>https://docs.google.com/presentation/d/1yK-AFjRGqGqSR2P9KY9HyjMFJh4ZuFuERTcl_tO-MtQ/edit#slide=id.g258cd4c262_0_6</a:t>
            </a:r>
            <a:r>
              <a:rPr b="0" i="0" lang="en" sz="1200" u="none" cap="none" strike="noStrike">
                <a:solidFill>
                  <a:schemeClr val="dk1"/>
                </a:solidFill>
                <a:latin typeface="Arial"/>
                <a:ea typeface="Arial"/>
                <a:cs typeface="Arial"/>
                <a:sym typeface="Arial"/>
              </a:rPr>
              <a:t>  [päivämäärä jolloin viitattu]</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en" sz="1200" u="none" cap="none" strike="noStrike">
                <a:solidFill>
                  <a:schemeClr val="dk1"/>
                </a:solidFill>
                <a:latin typeface="Arial"/>
                <a:ea typeface="Arial"/>
                <a:cs typeface="Arial"/>
                <a:sym typeface="Arial"/>
              </a:rPr>
              <a:t>Lisää Leonardo da Vincistä:</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Leonardo da Vinci työpäiväkirjat. Helsinki: Teos</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sng" cap="none" strike="noStrike">
                <a:solidFill>
                  <a:schemeClr val="hlink"/>
                </a:solidFill>
                <a:latin typeface="Arial"/>
                <a:ea typeface="Arial"/>
                <a:cs typeface="Arial"/>
                <a:sym typeface="Arial"/>
                <a:hlinkClick r:id="rId8"/>
              </a:rPr>
              <a:t>The Notebooks of Leonardo da Vinci</a:t>
            </a:r>
            <a:r>
              <a:rPr b="0" i="0" lang="en" sz="1200" u="none" cap="none" strike="noStrike">
                <a:solidFill>
                  <a:schemeClr val="dk1"/>
                </a:solidFill>
                <a:latin typeface="Arial"/>
                <a:ea typeface="Arial"/>
                <a:cs typeface="Arial"/>
                <a:sym typeface="Arial"/>
              </a:rPr>
              <a:t>. Project Gutenberg.</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Englanninkieliset artikkelikokoelmat ja tehtäviä sivustoilla:</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sng" cap="none" strike="noStrike">
                <a:solidFill>
                  <a:schemeClr val="hlink"/>
                </a:solidFill>
                <a:latin typeface="Arial"/>
                <a:ea typeface="Arial"/>
                <a:cs typeface="Arial"/>
                <a:sym typeface="Arial"/>
                <a:hlinkClick r:id="rId9"/>
              </a:rPr>
              <a:t>Khan Academy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200" u="sng" cap="none" strike="noStrike">
                <a:solidFill>
                  <a:schemeClr val="hlink"/>
                </a:solidFill>
                <a:latin typeface="Arial"/>
                <a:ea typeface="Arial"/>
                <a:cs typeface="Arial"/>
                <a:sym typeface="Arial"/>
                <a:hlinkClick r:id="rId10"/>
              </a:rPr>
              <a:t>Universal Leonardo</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Uskonnonopetus.fi -logo (1).png" id="232" name="Google Shape;232;p25"/>
          <p:cNvPicPr preferRelativeResize="0"/>
          <p:nvPr/>
        </p:nvPicPr>
        <p:blipFill rotWithShape="1">
          <a:blip r:embed="rId11">
            <a:alphaModFix/>
          </a:blip>
          <a:srcRect b="0" l="0" r="0" t="0"/>
          <a:stretch/>
        </p:blipFill>
        <p:spPr>
          <a:xfrm>
            <a:off x="3716825" y="4750125"/>
            <a:ext cx="1606250" cy="281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descr="TAITEILIJAT89.png" id="237" name="Google Shape;237;p26"/>
          <p:cNvPicPr preferRelativeResize="0"/>
          <p:nvPr/>
        </p:nvPicPr>
        <p:blipFill rotWithShape="1">
          <a:blip r:embed="rId3">
            <a:alphaModFix/>
          </a:blip>
          <a:srcRect b="0" l="0" r="0" t="0"/>
          <a:stretch/>
        </p:blipFill>
        <p:spPr>
          <a:xfrm>
            <a:off x="0" y="0"/>
            <a:ext cx="9143998" cy="5143501"/>
          </a:xfrm>
          <a:prstGeom prst="rect">
            <a:avLst/>
          </a:prstGeom>
          <a:noFill/>
          <a:ln>
            <a:noFill/>
          </a:ln>
        </p:spPr>
      </p:pic>
      <p:pic>
        <p:nvPicPr>
          <p:cNvPr descr="RUOKAILIJAT.png" id="238" name="Google Shape;238;p26"/>
          <p:cNvPicPr preferRelativeResize="0"/>
          <p:nvPr/>
        </p:nvPicPr>
        <p:blipFill rotWithShape="1">
          <a:blip r:embed="rId4">
            <a:alphaModFix/>
          </a:blip>
          <a:srcRect b="0" l="0" r="0" t="0"/>
          <a:stretch/>
        </p:blipFill>
        <p:spPr>
          <a:xfrm>
            <a:off x="751825" y="1849050"/>
            <a:ext cx="7521163" cy="2421800"/>
          </a:xfrm>
          <a:prstGeom prst="rect">
            <a:avLst/>
          </a:prstGeom>
          <a:noFill/>
          <a:ln>
            <a:noFill/>
          </a:ln>
        </p:spPr>
      </p:pic>
      <p:pic>
        <p:nvPicPr>
          <p:cNvPr descr="PÖYTÄ.png" id="239" name="Google Shape;239;p26"/>
          <p:cNvPicPr preferRelativeResize="0"/>
          <p:nvPr/>
        </p:nvPicPr>
        <p:blipFill rotWithShape="1">
          <a:blip r:embed="rId5">
            <a:alphaModFix/>
          </a:blip>
          <a:srcRect b="0" l="0" r="0" t="0"/>
          <a:stretch/>
        </p:blipFill>
        <p:spPr>
          <a:xfrm>
            <a:off x="1247325" y="2797576"/>
            <a:ext cx="6915027" cy="2421800"/>
          </a:xfrm>
          <a:prstGeom prst="rect">
            <a:avLst/>
          </a:prstGeom>
          <a:noFill/>
          <a:ln>
            <a:noFill/>
          </a:ln>
        </p:spPr>
      </p:pic>
      <p:pic>
        <p:nvPicPr>
          <p:cNvPr descr="davincitervehtii.gif" id="240" name="Google Shape;240;p26"/>
          <p:cNvPicPr preferRelativeResize="0"/>
          <p:nvPr/>
        </p:nvPicPr>
        <p:blipFill rotWithShape="1">
          <a:blip r:embed="rId6">
            <a:alphaModFix/>
          </a:blip>
          <a:srcRect b="0" l="0" r="0" t="0"/>
          <a:stretch/>
        </p:blipFill>
        <p:spPr>
          <a:xfrm>
            <a:off x="670550" y="296275"/>
            <a:ext cx="1570651" cy="4847223"/>
          </a:xfrm>
          <a:prstGeom prst="rect">
            <a:avLst/>
          </a:prstGeom>
          <a:noFill/>
          <a:ln>
            <a:noFill/>
          </a:ln>
        </p:spPr>
      </p:pic>
      <p:pic>
        <p:nvPicPr>
          <p:cNvPr descr="jeesustanssii.gif" id="241" name="Google Shape;241;p26"/>
          <p:cNvPicPr preferRelativeResize="0"/>
          <p:nvPr/>
        </p:nvPicPr>
        <p:blipFill rotWithShape="1">
          <a:blip r:embed="rId7">
            <a:alphaModFix/>
          </a:blip>
          <a:srcRect b="0" l="0" r="0" t="0"/>
          <a:stretch/>
        </p:blipFill>
        <p:spPr>
          <a:xfrm>
            <a:off x="3699350" y="21257"/>
            <a:ext cx="1666651" cy="3256393"/>
          </a:xfrm>
          <a:prstGeom prst="rect">
            <a:avLst/>
          </a:prstGeom>
          <a:noFill/>
          <a:ln>
            <a:noFill/>
          </a:ln>
        </p:spPr>
      </p:pic>
      <p:sp>
        <p:nvSpPr>
          <p:cNvPr id="242" name="Google Shape;242;p26"/>
          <p:cNvSpPr txBox="1"/>
          <p:nvPr/>
        </p:nvSpPr>
        <p:spPr>
          <a:xfrm>
            <a:off x="8092300" y="4732725"/>
            <a:ext cx="1492800" cy="20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Indie Flower"/>
                <a:ea typeface="Indie Flower"/>
                <a:cs typeface="Indie Flower"/>
                <a:sym typeface="Indie Flower"/>
              </a:rPr>
              <a:t>Antti Huotari</a:t>
            </a:r>
            <a:endParaRPr b="0" i="0" sz="1400" u="none" cap="none" strike="noStrike">
              <a:solidFill>
                <a:srgbClr val="000000"/>
              </a:solidFill>
              <a:latin typeface="Indie Flower"/>
              <a:ea typeface="Indie Flower"/>
              <a:cs typeface="Indie Flower"/>
              <a:sym typeface="Indie Flow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descr="TAITEILIJAT89.png" id="67" name="Google Shape;67;p14"/>
          <p:cNvPicPr preferRelativeResize="0"/>
          <p:nvPr/>
        </p:nvPicPr>
        <p:blipFill rotWithShape="1">
          <a:blip r:embed="rId3">
            <a:alphaModFix/>
          </a:blip>
          <a:srcRect b="0" l="0" r="0" t="0"/>
          <a:stretch/>
        </p:blipFill>
        <p:spPr>
          <a:xfrm>
            <a:off x="0" y="0"/>
            <a:ext cx="9143998" cy="5143501"/>
          </a:xfrm>
          <a:prstGeom prst="rect">
            <a:avLst/>
          </a:prstGeom>
          <a:noFill/>
          <a:ln>
            <a:noFill/>
          </a:ln>
        </p:spPr>
      </p:pic>
      <p:pic>
        <p:nvPicPr>
          <p:cNvPr descr="DAVINCIPENSSELI.png" id="68" name="Google Shape;68;p14"/>
          <p:cNvPicPr preferRelativeResize="0"/>
          <p:nvPr/>
        </p:nvPicPr>
        <p:blipFill rotWithShape="1">
          <a:blip r:embed="rId4">
            <a:alphaModFix/>
          </a:blip>
          <a:srcRect b="61226" l="0" r="0" t="0"/>
          <a:stretch/>
        </p:blipFill>
        <p:spPr>
          <a:xfrm>
            <a:off x="3446375" y="787675"/>
            <a:ext cx="1834250" cy="2193774"/>
          </a:xfrm>
          <a:prstGeom prst="rect">
            <a:avLst/>
          </a:prstGeom>
          <a:noFill/>
          <a:ln>
            <a:noFill/>
          </a:ln>
        </p:spPr>
      </p:pic>
      <p:pic>
        <p:nvPicPr>
          <p:cNvPr descr="RUOKAILIJAT.png" id="69" name="Google Shape;69;p14"/>
          <p:cNvPicPr preferRelativeResize="0"/>
          <p:nvPr/>
        </p:nvPicPr>
        <p:blipFill rotWithShape="1">
          <a:blip r:embed="rId5">
            <a:alphaModFix/>
          </a:blip>
          <a:srcRect b="0" l="0" r="0" t="0"/>
          <a:stretch/>
        </p:blipFill>
        <p:spPr>
          <a:xfrm>
            <a:off x="751825" y="1849050"/>
            <a:ext cx="7521163" cy="2421800"/>
          </a:xfrm>
          <a:prstGeom prst="rect">
            <a:avLst/>
          </a:prstGeom>
          <a:noFill/>
          <a:ln>
            <a:noFill/>
          </a:ln>
        </p:spPr>
      </p:pic>
      <p:pic>
        <p:nvPicPr>
          <p:cNvPr descr="PÖYTÄ.png" id="70" name="Google Shape;70;p14"/>
          <p:cNvPicPr preferRelativeResize="0"/>
          <p:nvPr/>
        </p:nvPicPr>
        <p:blipFill rotWithShape="1">
          <a:blip r:embed="rId6">
            <a:alphaModFix/>
          </a:blip>
          <a:srcRect b="0" l="0" r="0" t="0"/>
          <a:stretch/>
        </p:blipFill>
        <p:spPr>
          <a:xfrm>
            <a:off x="1247325" y="2797576"/>
            <a:ext cx="6915027" cy="2421800"/>
          </a:xfrm>
          <a:prstGeom prst="rect">
            <a:avLst/>
          </a:prstGeom>
          <a:noFill/>
          <a:ln>
            <a:noFill/>
          </a:ln>
        </p:spPr>
      </p:pic>
      <p:sp>
        <p:nvSpPr>
          <p:cNvPr id="71" name="Google Shape;71;p14"/>
          <p:cNvSpPr/>
          <p:nvPr/>
        </p:nvSpPr>
        <p:spPr>
          <a:xfrm>
            <a:off x="392900" y="297650"/>
            <a:ext cx="3291300" cy="2582100"/>
          </a:xfrm>
          <a:prstGeom prst="wedgeRoundRectCallout">
            <a:avLst>
              <a:gd fmla="val 58860" name="adj1"/>
              <a:gd fmla="val -22941" name="adj2"/>
              <a:gd fmla="val 0" name="adj3"/>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4"/>
          <p:cNvSpPr txBox="1"/>
          <p:nvPr/>
        </p:nvSpPr>
        <p:spPr>
          <a:xfrm>
            <a:off x="392900" y="361975"/>
            <a:ext cx="3291300" cy="1381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Hei, olen Leonardo Da Vinci. Ihmettelette varmaan mitä teen tässä keskellä. Tutkin äänen kulkeutumista. Jos katsotte minusta vasemmalle puolelle niin huomaatte noiden henkilöiden tuolla kauempana olevan kuin he eivät kuulisi mitä juuri sanoin yhtä hyvin kuin lähempänä olevat. Se johtuu siitä että ääni on värinää ja heikkenee mitä kauemmaksi sen lähteestä mennään!</a:t>
            </a:r>
            <a:endParaRPr b="0" i="0" sz="1400" u="none" cap="none" strike="noStrike">
              <a:solidFill>
                <a:srgbClr val="000000"/>
              </a:solidFill>
              <a:latin typeface="Arial"/>
              <a:ea typeface="Arial"/>
              <a:cs typeface="Arial"/>
              <a:sym typeface="Arial"/>
            </a:endParaRPr>
          </a:p>
        </p:txBody>
      </p:sp>
      <p:sp>
        <p:nvSpPr>
          <p:cNvPr id="73" name="Google Shape;73;p14"/>
          <p:cNvSpPr/>
          <p:nvPr/>
        </p:nvSpPr>
        <p:spPr>
          <a:xfrm>
            <a:off x="6669875" y="657225"/>
            <a:ext cx="1440600" cy="1064400"/>
          </a:xfrm>
          <a:prstGeom prst="wedgeRoundRectCallout">
            <a:avLst>
              <a:gd fmla="val -20247" name="adj1"/>
              <a:gd fmla="val 77581"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4"/>
          <p:cNvSpPr txBox="1"/>
          <p:nvPr/>
        </p:nvSpPr>
        <p:spPr>
          <a:xfrm>
            <a:off x="6669875" y="657225"/>
            <a:ext cx="1440600" cy="55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Mitä hän sanoi? En ymmärrä Toscanan vulgaarilatinaa.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descr="TAITEILIJAT89.png" id="79" name="Google Shape;79;p15"/>
          <p:cNvPicPr preferRelativeResize="0"/>
          <p:nvPr/>
        </p:nvPicPr>
        <p:blipFill rotWithShape="1">
          <a:blip r:embed="rId3">
            <a:alphaModFix/>
          </a:blip>
          <a:srcRect b="0" l="0" r="0" t="0"/>
          <a:stretch/>
        </p:blipFill>
        <p:spPr>
          <a:xfrm>
            <a:off x="0" y="0"/>
            <a:ext cx="9143998" cy="5143501"/>
          </a:xfrm>
          <a:prstGeom prst="rect">
            <a:avLst/>
          </a:prstGeom>
          <a:noFill/>
          <a:ln>
            <a:noFill/>
          </a:ln>
        </p:spPr>
      </p:pic>
      <p:pic>
        <p:nvPicPr>
          <p:cNvPr descr="DAVINCIPENSSELI.png" id="80" name="Google Shape;80;p15"/>
          <p:cNvPicPr preferRelativeResize="0"/>
          <p:nvPr/>
        </p:nvPicPr>
        <p:blipFill rotWithShape="1">
          <a:blip r:embed="rId4">
            <a:alphaModFix/>
          </a:blip>
          <a:srcRect b="61226" l="0" r="0" t="0"/>
          <a:stretch/>
        </p:blipFill>
        <p:spPr>
          <a:xfrm>
            <a:off x="-586925" y="3025600"/>
            <a:ext cx="1834250" cy="2193774"/>
          </a:xfrm>
          <a:prstGeom prst="rect">
            <a:avLst/>
          </a:prstGeom>
          <a:noFill/>
          <a:ln>
            <a:noFill/>
          </a:ln>
        </p:spPr>
      </p:pic>
      <p:pic>
        <p:nvPicPr>
          <p:cNvPr descr="RUOKAILIJAT.png" id="81" name="Google Shape;81;p15"/>
          <p:cNvPicPr preferRelativeResize="0"/>
          <p:nvPr/>
        </p:nvPicPr>
        <p:blipFill rotWithShape="1">
          <a:blip r:embed="rId5">
            <a:alphaModFix/>
          </a:blip>
          <a:srcRect b="0" l="0" r="0" t="0"/>
          <a:stretch/>
        </p:blipFill>
        <p:spPr>
          <a:xfrm>
            <a:off x="751825" y="1849050"/>
            <a:ext cx="7521163" cy="2421800"/>
          </a:xfrm>
          <a:prstGeom prst="rect">
            <a:avLst/>
          </a:prstGeom>
          <a:noFill/>
          <a:ln>
            <a:noFill/>
          </a:ln>
        </p:spPr>
      </p:pic>
      <p:pic>
        <p:nvPicPr>
          <p:cNvPr descr="PÖYTÄ.png" id="82" name="Google Shape;82;p15"/>
          <p:cNvPicPr preferRelativeResize="0"/>
          <p:nvPr/>
        </p:nvPicPr>
        <p:blipFill rotWithShape="1">
          <a:blip r:embed="rId6">
            <a:alphaModFix/>
          </a:blip>
          <a:srcRect b="0" l="0" r="0" t="0"/>
          <a:stretch/>
        </p:blipFill>
        <p:spPr>
          <a:xfrm>
            <a:off x="1247325" y="2797576"/>
            <a:ext cx="6915027" cy="2421800"/>
          </a:xfrm>
          <a:prstGeom prst="rect">
            <a:avLst/>
          </a:prstGeom>
          <a:noFill/>
          <a:ln>
            <a:noFill/>
          </a:ln>
        </p:spPr>
      </p:pic>
      <p:sp>
        <p:nvSpPr>
          <p:cNvPr id="83" name="Google Shape;83;p15"/>
          <p:cNvSpPr/>
          <p:nvPr/>
        </p:nvSpPr>
        <p:spPr>
          <a:xfrm>
            <a:off x="270875" y="285500"/>
            <a:ext cx="4469100" cy="1542000"/>
          </a:xfrm>
          <a:prstGeom prst="wedgeRoundRectCallout">
            <a:avLst>
              <a:gd fmla="val -46611" name="adj1"/>
              <a:gd fmla="val 71335" name="adj2"/>
              <a:gd fmla="val 0" name="adj3"/>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5"/>
          <p:cNvSpPr txBox="1"/>
          <p:nvPr/>
        </p:nvSpPr>
        <p:spPr>
          <a:xfrm>
            <a:off x="223925" y="285500"/>
            <a:ext cx="4563000" cy="1381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Olen Milanossa Santa Maria Delle Grazien dominikaaniluostarin ruokailuhuoneessa. Olen saanut tehtäväkseni maalata freskon tähän huoneen päätyyn. Äänen kulkeutumisen lisäksi minua kiinnostaa, miten opetuslapset reagoivat, kun kuulivat Jeesuksen sanat “yksi teistä pettää minut”.</a:t>
            </a:r>
            <a:endParaRPr b="0" i="0" sz="1400" u="none" cap="none" strike="noStrike">
              <a:solidFill>
                <a:srgbClr val="000000"/>
              </a:solidFill>
              <a:latin typeface="Arial"/>
              <a:ea typeface="Arial"/>
              <a:cs typeface="Arial"/>
              <a:sym typeface="Arial"/>
            </a:endParaRPr>
          </a:p>
        </p:txBody>
      </p:sp>
      <p:sp>
        <p:nvSpPr>
          <p:cNvPr id="85" name="Google Shape;85;p15"/>
          <p:cNvSpPr/>
          <p:nvPr/>
        </p:nvSpPr>
        <p:spPr>
          <a:xfrm>
            <a:off x="5209200" y="112550"/>
            <a:ext cx="3782400" cy="17271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 Yksi vääntelee käsiään, toinen kääntyy kulmat kurtussa pöytätoverinsa puoleen. Eräs levittelee käsiään, … kohauttaa olkapäitään, ja hänen suunsa ilme on hämmästynyt. Joku on käännähtänyt paikallaan veitsi kädessään ja kaatanut lasin pöydälle. Yksi miehistä laskee kätensä pöydälle ja katsoo eteensä, toinen on tukehtua suupalaansa.” </a:t>
            </a:r>
            <a:r>
              <a:rPr b="0" i="1" lang="en" sz="1200" u="none" cap="none" strike="noStrike">
                <a:solidFill>
                  <a:srgbClr val="000000"/>
                </a:solidFill>
                <a:latin typeface="Arial"/>
                <a:ea typeface="Arial"/>
                <a:cs typeface="Arial"/>
                <a:sym typeface="Arial"/>
              </a:rPr>
              <a:t>Leonardon työpäiväkirjat</a:t>
            </a:r>
            <a:endParaRPr b="0" i="1" sz="12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descr="NainenPorttiGrafiikka2.png" id="90" name="Google Shape;90;p16"/>
          <p:cNvPicPr preferRelativeResize="0"/>
          <p:nvPr/>
        </p:nvPicPr>
        <p:blipFill rotWithShape="1">
          <a:blip r:embed="rId3">
            <a:alphaModFix/>
          </a:blip>
          <a:srcRect b="0" l="0" r="0" t="0"/>
          <a:stretch/>
        </p:blipFill>
        <p:spPr>
          <a:xfrm>
            <a:off x="0" y="0"/>
            <a:ext cx="9143999" cy="5143500"/>
          </a:xfrm>
          <a:prstGeom prst="rect">
            <a:avLst/>
          </a:prstGeom>
          <a:noFill/>
          <a:ln>
            <a:noFill/>
          </a:ln>
        </p:spPr>
      </p:pic>
      <p:pic>
        <p:nvPicPr>
          <p:cNvPr descr="14597870268_13cc05e164_o.jpg" id="91" name="Google Shape;91;p16"/>
          <p:cNvPicPr preferRelativeResize="0"/>
          <p:nvPr/>
        </p:nvPicPr>
        <p:blipFill rotWithShape="1">
          <a:blip r:embed="rId4">
            <a:alphaModFix/>
          </a:blip>
          <a:srcRect b="0" l="0" r="0" t="0"/>
          <a:stretch/>
        </p:blipFill>
        <p:spPr>
          <a:xfrm>
            <a:off x="2105118" y="173250"/>
            <a:ext cx="6886433" cy="4796999"/>
          </a:xfrm>
          <a:prstGeom prst="rect">
            <a:avLst/>
          </a:prstGeom>
          <a:noFill/>
          <a:ln cap="flat" cmpd="sng" w="76200">
            <a:solidFill>
              <a:srgbClr val="FFFFFF"/>
            </a:solidFill>
            <a:prstDash val="solid"/>
            <a:round/>
            <a:headEnd len="sm" w="sm" type="none"/>
            <a:tailEnd len="sm" w="sm" type="none"/>
          </a:ln>
        </p:spPr>
      </p:pic>
      <p:pic>
        <p:nvPicPr>
          <p:cNvPr descr="DAVINCIPENSSELI.png" id="92" name="Google Shape;92;p16"/>
          <p:cNvPicPr preferRelativeResize="0"/>
          <p:nvPr/>
        </p:nvPicPr>
        <p:blipFill rotWithShape="1">
          <a:blip r:embed="rId5">
            <a:alphaModFix/>
          </a:blip>
          <a:srcRect b="0" l="0" r="0" t="0"/>
          <a:stretch/>
        </p:blipFill>
        <p:spPr>
          <a:xfrm>
            <a:off x="1425025" y="2990975"/>
            <a:ext cx="2199749" cy="6785448"/>
          </a:xfrm>
          <a:prstGeom prst="rect">
            <a:avLst/>
          </a:prstGeom>
          <a:noFill/>
          <a:ln>
            <a:noFill/>
          </a:ln>
        </p:spPr>
      </p:pic>
      <p:sp>
        <p:nvSpPr>
          <p:cNvPr id="93" name="Google Shape;93;p16"/>
          <p:cNvSpPr/>
          <p:nvPr/>
        </p:nvSpPr>
        <p:spPr>
          <a:xfrm>
            <a:off x="198050" y="128600"/>
            <a:ext cx="4210800" cy="2893500"/>
          </a:xfrm>
          <a:prstGeom prst="wedgeRoundRectCallout">
            <a:avLst>
              <a:gd fmla="val -8545" name="adj1"/>
              <a:gd fmla="val 6105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Olen kotoisin pienestä Vincin kylästä, joka sijaitsee noin 30 kilometriä Firenzestä pohjoiseen. Synnyin vuonna 1452 notaari Piero Fruosino di Antonio da Vincin ja maalaistyttö Catarinan lapseksi. Synnyin avioliiton ulkopuolella, mutta isäni salli minun kuitenkin kouluttautua yhdessä hänen virallisten lastensa kanssa. Olin hyvä oppilas, mutta koska olin avioton lapsi, en voinut ryhtyä notaariksi. Isäni lähetti minut sitten taiteilija Andrea del Verrocchion oppiin Firenzeen.</a:t>
            </a:r>
            <a:endParaRPr b="0" i="0" sz="1400" u="none" cap="none" strike="noStrike">
              <a:solidFill>
                <a:srgbClr val="000000"/>
              </a:solidFill>
              <a:latin typeface="Arial"/>
              <a:ea typeface="Arial"/>
              <a:cs typeface="Arial"/>
              <a:sym typeface="Arial"/>
            </a:endParaRPr>
          </a:p>
        </p:txBody>
      </p:sp>
      <p:sp>
        <p:nvSpPr>
          <p:cNvPr id="94" name="Google Shape;94;p16"/>
          <p:cNvSpPr/>
          <p:nvPr/>
        </p:nvSpPr>
        <p:spPr>
          <a:xfrm>
            <a:off x="5094375" y="4898075"/>
            <a:ext cx="3106500" cy="226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6"/>
          <p:cNvSpPr txBox="1"/>
          <p:nvPr/>
        </p:nvSpPr>
        <p:spPr>
          <a:xfrm>
            <a:off x="4901300" y="4850525"/>
            <a:ext cx="3467100" cy="226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Maisemapiirustus Santa Maria Della Nevestä, 1473. Kuva: </a:t>
            </a:r>
            <a:r>
              <a:rPr b="0" i="0" lang="en" sz="800" u="sng" cap="none" strike="noStrike">
                <a:solidFill>
                  <a:schemeClr val="hlink"/>
                </a:solidFill>
                <a:latin typeface="Arial"/>
                <a:ea typeface="Arial"/>
                <a:cs typeface="Arial"/>
                <a:sym typeface="Arial"/>
                <a:hlinkClick r:id="rId6"/>
              </a:rPr>
              <a:t>Flickr</a:t>
            </a:r>
            <a:r>
              <a:rPr b="0" i="0" lang="en" sz="800" u="none" cap="none" strike="noStrike">
                <a:solidFill>
                  <a:srgbClr val="000000"/>
                </a:solidFill>
                <a:latin typeface="Arial"/>
                <a:ea typeface="Arial"/>
                <a:cs typeface="Arial"/>
                <a:sym typeface="Arial"/>
              </a:rPr>
              <a:t>.</a:t>
            </a:r>
            <a:endParaRPr b="0" i="0" sz="800" u="none" cap="none" strike="noStrike">
              <a:solidFill>
                <a:srgbClr val="000000"/>
              </a:solidFill>
              <a:latin typeface="Arial"/>
              <a:ea typeface="Arial"/>
              <a:cs typeface="Arial"/>
              <a:sym typeface="Arial"/>
            </a:endParaRPr>
          </a:p>
        </p:txBody>
      </p:sp>
      <p:sp>
        <p:nvSpPr>
          <p:cNvPr id="96" name="Google Shape;96;p16"/>
          <p:cNvSpPr/>
          <p:nvPr/>
        </p:nvSpPr>
        <p:spPr>
          <a:xfrm>
            <a:off x="3549675" y="3701150"/>
            <a:ext cx="1544700" cy="1303800"/>
          </a:xfrm>
          <a:prstGeom prst="cloudCallout">
            <a:avLst>
              <a:gd fmla="val -63438" name="adj1"/>
              <a:gd fmla="val -6299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6"/>
          <p:cNvSpPr txBox="1"/>
          <p:nvPr/>
        </p:nvSpPr>
        <p:spPr>
          <a:xfrm>
            <a:off x="3687050" y="3873000"/>
            <a:ext cx="1168800" cy="740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Tuolla minä seikkailin lapsena.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NainenPorttiGrafiikka2.png" id="102" name="Google Shape;102;p17"/>
          <p:cNvPicPr preferRelativeResize="0"/>
          <p:nvPr/>
        </p:nvPicPr>
        <p:blipFill rotWithShape="1">
          <a:blip r:embed="rId3">
            <a:alphaModFix/>
          </a:blip>
          <a:srcRect b="0" l="0" r="0" t="0"/>
          <a:stretch/>
        </p:blipFill>
        <p:spPr>
          <a:xfrm>
            <a:off x="0" y="0"/>
            <a:ext cx="9143999" cy="5143500"/>
          </a:xfrm>
          <a:prstGeom prst="rect">
            <a:avLst/>
          </a:prstGeom>
          <a:noFill/>
          <a:ln>
            <a:noFill/>
          </a:ln>
        </p:spPr>
      </p:pic>
      <p:pic>
        <p:nvPicPr>
          <p:cNvPr descr="26611126431_cfd5d078c4_z.jpg" id="103" name="Google Shape;103;p17"/>
          <p:cNvPicPr preferRelativeResize="0"/>
          <p:nvPr/>
        </p:nvPicPr>
        <p:blipFill rotWithShape="1">
          <a:blip r:embed="rId4">
            <a:alphaModFix/>
          </a:blip>
          <a:srcRect b="0" l="0" r="0" t="0"/>
          <a:stretch/>
        </p:blipFill>
        <p:spPr>
          <a:xfrm>
            <a:off x="484075" y="413800"/>
            <a:ext cx="3571050" cy="4419175"/>
          </a:xfrm>
          <a:prstGeom prst="rect">
            <a:avLst/>
          </a:prstGeom>
          <a:noFill/>
          <a:ln cap="flat" cmpd="sng" w="76200">
            <a:solidFill>
              <a:srgbClr val="FFFFFF"/>
            </a:solidFill>
            <a:prstDash val="solid"/>
            <a:round/>
            <a:headEnd len="sm" w="sm" type="none"/>
            <a:tailEnd len="sm" w="sm" type="none"/>
          </a:ln>
        </p:spPr>
      </p:pic>
      <p:sp>
        <p:nvSpPr>
          <p:cNvPr id="104" name="Google Shape;104;p17"/>
          <p:cNvSpPr/>
          <p:nvPr/>
        </p:nvSpPr>
        <p:spPr>
          <a:xfrm>
            <a:off x="591838" y="4682975"/>
            <a:ext cx="3355500" cy="321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txBox="1"/>
          <p:nvPr/>
        </p:nvSpPr>
        <p:spPr>
          <a:xfrm>
            <a:off x="526738" y="4606775"/>
            <a:ext cx="3485700" cy="226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Andrea del Verrocchio</a:t>
            </a:r>
            <a:r>
              <a:rPr b="0" i="0" lang="en" sz="800" u="none" cap="none" strike="noStrike">
                <a:solidFill>
                  <a:srgbClr val="000000"/>
                </a:solidFill>
                <a:latin typeface="Arial"/>
                <a:ea typeface="Arial"/>
                <a:cs typeface="Arial"/>
                <a:sym typeface="Arial"/>
              </a:rPr>
              <a:t>, Kristuksen kastaminen, 1475. Kuva: Dimitris Kamaras. </a:t>
            </a:r>
            <a:r>
              <a:rPr b="0" i="0" lang="en" sz="800" u="sng" cap="none" strike="noStrike">
                <a:solidFill>
                  <a:schemeClr val="hlink"/>
                </a:solidFill>
                <a:latin typeface="Arial"/>
                <a:ea typeface="Arial"/>
                <a:cs typeface="Arial"/>
                <a:sym typeface="Arial"/>
                <a:hlinkClick r:id="rId5"/>
              </a:rPr>
              <a:t>CC BY 2.0</a:t>
            </a:r>
            <a:r>
              <a:rPr b="0" i="0" lang="en" sz="800" u="none" cap="none" strike="noStrike">
                <a:solidFill>
                  <a:srgbClr val="000000"/>
                </a:solidFill>
                <a:latin typeface="Arial"/>
                <a:ea typeface="Arial"/>
                <a:cs typeface="Arial"/>
                <a:sym typeface="Arial"/>
              </a:rPr>
              <a:t>. </a:t>
            </a:r>
            <a:r>
              <a:rPr b="0" i="0" lang="en" sz="800" u="sng" cap="none" strike="noStrike">
                <a:solidFill>
                  <a:schemeClr val="hlink"/>
                </a:solidFill>
                <a:latin typeface="Arial"/>
                <a:ea typeface="Arial"/>
                <a:cs typeface="Arial"/>
                <a:sym typeface="Arial"/>
                <a:hlinkClick r:id="rId6"/>
              </a:rPr>
              <a:t>Flickr</a:t>
            </a:r>
            <a:r>
              <a:rPr b="0" i="0" lang="en" sz="800" u="none" cap="none" strike="noStrike">
                <a:solidFill>
                  <a:srgbClr val="000000"/>
                </a:solidFill>
                <a:latin typeface="Arial"/>
                <a:ea typeface="Arial"/>
                <a:cs typeface="Arial"/>
                <a:sym typeface="Arial"/>
              </a:rPr>
              <a:t>.  Kuvaa on muokattu.</a:t>
            </a:r>
            <a:endParaRPr b="0" i="0" sz="800" u="none" cap="none" strike="noStrike">
              <a:solidFill>
                <a:srgbClr val="000000"/>
              </a:solidFill>
              <a:latin typeface="Arial"/>
              <a:ea typeface="Arial"/>
              <a:cs typeface="Arial"/>
              <a:sym typeface="Arial"/>
            </a:endParaRPr>
          </a:p>
        </p:txBody>
      </p:sp>
      <p:sp>
        <p:nvSpPr>
          <p:cNvPr id="106" name="Google Shape;106;p17"/>
          <p:cNvSpPr/>
          <p:nvPr/>
        </p:nvSpPr>
        <p:spPr>
          <a:xfrm>
            <a:off x="4408725" y="337250"/>
            <a:ext cx="4582800" cy="1741800"/>
          </a:xfrm>
          <a:prstGeom prst="wedgeRoundRectCallout">
            <a:avLst>
              <a:gd fmla="val -20449" name="adj1"/>
              <a:gd fmla="val 61043"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7"/>
          <p:cNvSpPr txBox="1"/>
          <p:nvPr/>
        </p:nvSpPr>
        <p:spPr>
          <a:xfrm>
            <a:off x="4408725" y="360650"/>
            <a:ext cx="4582800" cy="169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Opin siellä monipuolisesti kaikkea maalaamisesta tekniikkaan. Sain aloittaa pohjalta sekoittamalla maaleja erilaisista mineraaleista. Myöhemmin ylenin maalaamaan taivasta ja lopuksi sain jopa kokeilla ihmishahmojen maalaamista. Lopulta Verroccio pyysi minua maalaamaan enkelin teokseensa Kristuksen kastaminen.</a:t>
            </a:r>
            <a:endParaRPr b="0" i="0" sz="1400" u="none" cap="none" strike="noStrike">
              <a:solidFill>
                <a:srgbClr val="000000"/>
              </a:solidFill>
              <a:latin typeface="Arial"/>
              <a:ea typeface="Arial"/>
              <a:cs typeface="Arial"/>
              <a:sym typeface="Arial"/>
            </a:endParaRPr>
          </a:p>
        </p:txBody>
      </p:sp>
      <p:pic>
        <p:nvPicPr>
          <p:cNvPr descr="DAVINCIPENSSELI.png" id="108" name="Google Shape;108;p17"/>
          <p:cNvPicPr preferRelativeResize="0"/>
          <p:nvPr/>
        </p:nvPicPr>
        <p:blipFill rotWithShape="1">
          <a:blip r:embed="rId7">
            <a:alphaModFix/>
          </a:blip>
          <a:srcRect b="0" l="0" r="0" t="0"/>
          <a:stretch/>
        </p:blipFill>
        <p:spPr>
          <a:xfrm>
            <a:off x="4258900" y="2433825"/>
            <a:ext cx="2327924" cy="7180823"/>
          </a:xfrm>
          <a:prstGeom prst="rect">
            <a:avLst/>
          </a:prstGeom>
          <a:noFill/>
          <a:ln>
            <a:noFill/>
          </a:ln>
        </p:spPr>
      </p:pic>
      <p:sp>
        <p:nvSpPr>
          <p:cNvPr id="109" name="Google Shape;109;p17"/>
          <p:cNvSpPr txBox="1"/>
          <p:nvPr/>
        </p:nvSpPr>
        <p:spPr>
          <a:xfrm>
            <a:off x="7377350" y="2665600"/>
            <a:ext cx="1473600" cy="227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17"/>
          <p:cNvSpPr/>
          <p:nvPr/>
        </p:nvSpPr>
        <p:spPr>
          <a:xfrm>
            <a:off x="7189625" y="2498475"/>
            <a:ext cx="1539600" cy="12174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“Kurja on se oppilas, joka ei ylitä mestariaan.”</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rgbClr val="000000"/>
                </a:solidFill>
                <a:latin typeface="Arial"/>
                <a:ea typeface="Arial"/>
                <a:cs typeface="Arial"/>
                <a:sym typeface="Arial"/>
              </a:rPr>
              <a:t>Leonardon työpäiväkirjat</a:t>
            </a:r>
            <a:endParaRPr b="0" i="1" sz="1200" u="none" cap="none" strike="noStrike">
              <a:solidFill>
                <a:srgbClr val="000000"/>
              </a:solidFill>
              <a:latin typeface="Arial"/>
              <a:ea typeface="Arial"/>
              <a:cs typeface="Arial"/>
              <a:sym typeface="Arial"/>
            </a:endParaRPr>
          </a:p>
        </p:txBody>
      </p:sp>
      <p:sp>
        <p:nvSpPr>
          <p:cNvPr id="111" name="Google Shape;111;p17"/>
          <p:cNvSpPr txBox="1"/>
          <p:nvPr/>
        </p:nvSpPr>
        <p:spPr>
          <a:xfrm>
            <a:off x="6833275" y="4158700"/>
            <a:ext cx="1962000" cy="778200"/>
          </a:xfrm>
          <a:prstGeom prst="rect">
            <a:avLst/>
          </a:prstGeom>
          <a:solidFill>
            <a:srgbClr val="EFEFEF"/>
          </a:solidFill>
          <a:ln cap="flat" cmpd="sng" w="19050">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Enkeleistä vasemmanpuoleinen on Leonardon maalaama.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descr="NainenPorttiGrafiikka2.png" id="116" name="Google Shape;116;p18"/>
          <p:cNvPicPr preferRelativeResize="0"/>
          <p:nvPr/>
        </p:nvPicPr>
        <p:blipFill rotWithShape="1">
          <a:blip r:embed="rId3">
            <a:alphaModFix/>
          </a:blip>
          <a:srcRect b="0" l="0" r="0" t="0"/>
          <a:stretch/>
        </p:blipFill>
        <p:spPr>
          <a:xfrm>
            <a:off x="0" y="0"/>
            <a:ext cx="9143999" cy="5143500"/>
          </a:xfrm>
          <a:prstGeom prst="rect">
            <a:avLst/>
          </a:prstGeom>
          <a:noFill/>
          <a:ln>
            <a:noFill/>
          </a:ln>
        </p:spPr>
      </p:pic>
      <p:pic>
        <p:nvPicPr>
          <p:cNvPr descr="Leonardo's_Head_of_a_Woman,_1475-80_Uffizi,_Public_Domain.jpg" id="117" name="Google Shape;117;p18"/>
          <p:cNvPicPr preferRelativeResize="0"/>
          <p:nvPr/>
        </p:nvPicPr>
        <p:blipFill rotWithShape="1">
          <a:blip r:embed="rId4">
            <a:alphaModFix/>
          </a:blip>
          <a:srcRect b="0" l="0" r="0" t="0"/>
          <a:stretch/>
        </p:blipFill>
        <p:spPr>
          <a:xfrm>
            <a:off x="6891600" y="2245625"/>
            <a:ext cx="2098975" cy="2440674"/>
          </a:xfrm>
          <a:prstGeom prst="rect">
            <a:avLst/>
          </a:prstGeom>
          <a:noFill/>
          <a:ln cap="flat" cmpd="sng" w="76200">
            <a:solidFill>
              <a:srgbClr val="FFFFFF"/>
            </a:solidFill>
            <a:prstDash val="solid"/>
            <a:round/>
            <a:headEnd len="sm" w="sm" type="none"/>
            <a:tailEnd len="sm" w="sm" type="none"/>
          </a:ln>
        </p:spPr>
      </p:pic>
      <p:sp>
        <p:nvSpPr>
          <p:cNvPr id="118" name="Google Shape;118;p18"/>
          <p:cNvSpPr/>
          <p:nvPr/>
        </p:nvSpPr>
        <p:spPr>
          <a:xfrm>
            <a:off x="7150138" y="4729200"/>
            <a:ext cx="1581900" cy="326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Naisen pää, 1475-1480. Kuva: </a:t>
            </a:r>
            <a:r>
              <a:rPr b="0" i="0" lang="en" sz="800" u="sng" cap="none" strike="noStrike">
                <a:solidFill>
                  <a:schemeClr val="hlink"/>
                </a:solidFill>
                <a:latin typeface="Arial"/>
                <a:ea typeface="Arial"/>
                <a:cs typeface="Arial"/>
                <a:sym typeface="Arial"/>
                <a:hlinkClick r:id="rId5"/>
              </a:rPr>
              <a:t>Wikimedia Commons</a:t>
            </a:r>
            <a:endParaRPr b="0" i="0" sz="1400" u="none" cap="none" strike="noStrike">
              <a:solidFill>
                <a:srgbClr val="000000"/>
              </a:solidFill>
              <a:latin typeface="Arial"/>
              <a:ea typeface="Arial"/>
              <a:cs typeface="Arial"/>
              <a:sym typeface="Arial"/>
            </a:endParaRPr>
          </a:p>
        </p:txBody>
      </p:sp>
      <p:pic>
        <p:nvPicPr>
          <p:cNvPr descr="11199211103_405ca7ae48_z.jpg" id="119" name="Google Shape;119;p18"/>
          <p:cNvPicPr preferRelativeResize="0"/>
          <p:nvPr/>
        </p:nvPicPr>
        <p:blipFill rotWithShape="1">
          <a:blip r:embed="rId6">
            <a:alphaModFix/>
          </a:blip>
          <a:srcRect b="0" l="0" r="0" t="0"/>
          <a:stretch/>
        </p:blipFill>
        <p:spPr>
          <a:xfrm>
            <a:off x="231500" y="1566050"/>
            <a:ext cx="3174300" cy="3272650"/>
          </a:xfrm>
          <a:prstGeom prst="rect">
            <a:avLst/>
          </a:prstGeom>
          <a:noFill/>
          <a:ln cap="flat" cmpd="sng" w="76200">
            <a:solidFill>
              <a:srgbClr val="FFFFFF"/>
            </a:solidFill>
            <a:prstDash val="solid"/>
            <a:round/>
            <a:headEnd len="sm" w="sm" type="none"/>
            <a:tailEnd len="sm" w="sm" type="none"/>
          </a:ln>
        </p:spPr>
      </p:pic>
      <p:sp>
        <p:nvSpPr>
          <p:cNvPr id="120" name="Google Shape;120;p18"/>
          <p:cNvSpPr/>
          <p:nvPr/>
        </p:nvSpPr>
        <p:spPr>
          <a:xfrm>
            <a:off x="178600" y="72075"/>
            <a:ext cx="4369500" cy="1173300"/>
          </a:xfrm>
          <a:prstGeom prst="wedgeRoundRectCallout">
            <a:avLst>
              <a:gd fmla="val 32836" name="adj1"/>
              <a:gd fmla="val 74761"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18"/>
          <p:cNvSpPr txBox="1"/>
          <p:nvPr/>
        </p:nvSpPr>
        <p:spPr>
          <a:xfrm>
            <a:off x="231500" y="-174350"/>
            <a:ext cx="4111200" cy="88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Avasin Firenzessä oman työpajani vuonna 1476. Firenzeä hallitsevat de Medicit ottivat minut  siipiensä suojiin huomatessaan kykyni. Firenzessä sain toteuttaa itseäni ja opin paljon kaikkea uutta.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18"/>
          <p:cNvSpPr/>
          <p:nvPr/>
        </p:nvSpPr>
        <p:spPr>
          <a:xfrm>
            <a:off x="4835550" y="72075"/>
            <a:ext cx="4111200" cy="1539300"/>
          </a:xfrm>
          <a:prstGeom prst="wedgeRoundRectCallout">
            <a:avLst>
              <a:gd fmla="val -38393" name="adj1"/>
              <a:gd fmla="val 61862"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18"/>
          <p:cNvSpPr txBox="1"/>
          <p:nvPr/>
        </p:nvSpPr>
        <p:spPr>
          <a:xfrm>
            <a:off x="4879375" y="27075"/>
            <a:ext cx="4111200" cy="95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Medicit olivat perustaneet koulun, jossa sain tutustua uusiin ajatuksiin. Sitä kutsuttiin Ateenan kouluksi, koska siellä tutkittiin antiikin tietämystä.  Tutkimme siellä myös muita uskontoja, kuten islamia ja juutalaisuutta. Minä en niin uskonnosta välitä, mutta maailmankaikkeus kiehtoo minua suunnattomasti. </a:t>
            </a:r>
            <a:endParaRPr b="0" i="0" sz="1400" u="none" cap="none" strike="noStrike">
              <a:solidFill>
                <a:srgbClr val="000000"/>
              </a:solidFill>
              <a:latin typeface="Arial"/>
              <a:ea typeface="Arial"/>
              <a:cs typeface="Arial"/>
              <a:sym typeface="Arial"/>
            </a:endParaRPr>
          </a:p>
        </p:txBody>
      </p:sp>
      <p:pic>
        <p:nvPicPr>
          <p:cNvPr descr="DAVINCIPENSSELI.png" id="124" name="Google Shape;124;p18"/>
          <p:cNvPicPr preferRelativeResize="0"/>
          <p:nvPr/>
        </p:nvPicPr>
        <p:blipFill rotWithShape="1">
          <a:blip r:embed="rId7">
            <a:alphaModFix/>
          </a:blip>
          <a:srcRect b="0" l="0" r="0" t="0"/>
          <a:stretch/>
        </p:blipFill>
        <p:spPr>
          <a:xfrm>
            <a:off x="3160975" y="1192850"/>
            <a:ext cx="2194219" cy="6768399"/>
          </a:xfrm>
          <a:prstGeom prst="rect">
            <a:avLst/>
          </a:prstGeom>
          <a:noFill/>
          <a:ln>
            <a:noFill/>
          </a:ln>
        </p:spPr>
      </p:pic>
      <p:sp>
        <p:nvSpPr>
          <p:cNvPr id="125" name="Google Shape;125;p18"/>
          <p:cNvSpPr/>
          <p:nvPr/>
        </p:nvSpPr>
        <p:spPr>
          <a:xfrm>
            <a:off x="667025" y="4704075"/>
            <a:ext cx="2453400" cy="380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18"/>
          <p:cNvSpPr txBox="1"/>
          <p:nvPr/>
        </p:nvSpPr>
        <p:spPr>
          <a:xfrm>
            <a:off x="228500" y="4686300"/>
            <a:ext cx="3321900" cy="25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Ginerva de’ Benci, 1474-1478. </a:t>
            </a:r>
            <a:r>
              <a:rPr b="0" i="0" lang="en" sz="800" u="none" cap="none" strike="noStrike">
                <a:solidFill>
                  <a:schemeClr val="dk1"/>
                </a:solidFill>
                <a:latin typeface="Arial"/>
                <a:ea typeface="Arial"/>
                <a:cs typeface="Arial"/>
                <a:sym typeface="Arial"/>
              </a:rPr>
              <a:t>Kuva: Karen Neoh</a:t>
            </a:r>
            <a:endParaRPr b="0" i="0" sz="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 </a:t>
            </a:r>
            <a:r>
              <a:rPr b="0" i="0" lang="en" sz="800" u="sng" cap="none" strike="noStrike">
                <a:solidFill>
                  <a:schemeClr val="hlink"/>
                </a:solidFill>
                <a:latin typeface="Arial"/>
                <a:ea typeface="Arial"/>
                <a:cs typeface="Arial"/>
                <a:sym typeface="Arial"/>
                <a:hlinkClick r:id="rId8"/>
              </a:rPr>
              <a:t>CC BY 2.0</a:t>
            </a:r>
            <a:r>
              <a:rPr b="0" i="0" lang="en" sz="800" u="none" cap="none" strike="noStrike">
                <a:solidFill>
                  <a:schemeClr val="dk1"/>
                </a:solidFill>
                <a:latin typeface="Arial"/>
                <a:ea typeface="Arial"/>
                <a:cs typeface="Arial"/>
                <a:sym typeface="Arial"/>
              </a:rPr>
              <a:t>. </a:t>
            </a:r>
            <a:r>
              <a:rPr b="0" i="0" lang="en" sz="800" u="sng" cap="none" strike="noStrike">
                <a:solidFill>
                  <a:schemeClr val="hlink"/>
                </a:solidFill>
                <a:latin typeface="Arial"/>
                <a:ea typeface="Arial"/>
                <a:cs typeface="Arial"/>
                <a:sym typeface="Arial"/>
                <a:hlinkClick r:id="rId9"/>
              </a:rPr>
              <a:t>Flickr</a:t>
            </a:r>
            <a:r>
              <a:rPr b="0" i="0" lang="en" sz="800" u="none" cap="none" strike="noStrike">
                <a:solidFill>
                  <a:schemeClr val="dk1"/>
                </a:solidFill>
                <a:latin typeface="Arial"/>
                <a:ea typeface="Arial"/>
                <a:cs typeface="Arial"/>
                <a:sym typeface="Arial"/>
              </a:rPr>
              <a:t>.  Kuvaa on muokattu.</a:t>
            </a:r>
            <a:endParaRPr b="0" i="0" sz="800" u="none" cap="none" strike="noStrike">
              <a:solidFill>
                <a:srgbClr val="000000"/>
              </a:solidFill>
              <a:latin typeface="Arial"/>
              <a:ea typeface="Arial"/>
              <a:cs typeface="Arial"/>
              <a:sym typeface="Arial"/>
            </a:endParaRPr>
          </a:p>
        </p:txBody>
      </p:sp>
      <p:sp>
        <p:nvSpPr>
          <p:cNvPr id="127" name="Google Shape;127;p18"/>
          <p:cNvSpPr/>
          <p:nvPr/>
        </p:nvSpPr>
        <p:spPr>
          <a:xfrm>
            <a:off x="5297675" y="2467988"/>
            <a:ext cx="1250100" cy="1389000"/>
          </a:xfrm>
          <a:prstGeom prst="roundRect">
            <a:avLst>
              <a:gd fmla="val 16667" name="adj"/>
            </a:avLst>
          </a:prstGeom>
          <a:solidFill>
            <a:srgbClr val="B6D7A8"/>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“Medicit loivat ja tuhosivat minut.”</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1" lang="en" sz="1200" u="none" cap="none" strike="noStrike">
                <a:solidFill>
                  <a:schemeClr val="dk1"/>
                </a:solidFill>
                <a:latin typeface="Arial"/>
                <a:ea typeface="Arial"/>
                <a:cs typeface="Arial"/>
                <a:sym typeface="Arial"/>
              </a:rPr>
              <a:t>Leonardon työpäiväkirjat</a:t>
            </a:r>
            <a:endParaRPr b="0" i="1"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descr="NainenPorttiGrafiikka2.png" id="132" name="Google Shape;132;p19"/>
          <p:cNvPicPr preferRelativeResize="0"/>
          <p:nvPr/>
        </p:nvPicPr>
        <p:blipFill rotWithShape="1">
          <a:blip r:embed="rId3">
            <a:alphaModFix/>
          </a:blip>
          <a:srcRect b="0" l="0" r="0" t="0"/>
          <a:stretch/>
        </p:blipFill>
        <p:spPr>
          <a:xfrm>
            <a:off x="0" y="0"/>
            <a:ext cx="9143999" cy="5143500"/>
          </a:xfrm>
          <a:prstGeom prst="rect">
            <a:avLst/>
          </a:prstGeom>
          <a:noFill/>
          <a:ln>
            <a:noFill/>
          </a:ln>
        </p:spPr>
      </p:pic>
      <p:pic>
        <p:nvPicPr>
          <p:cNvPr descr="DAVINCI.png" id="133" name="Google Shape;133;p19"/>
          <p:cNvPicPr preferRelativeResize="0"/>
          <p:nvPr/>
        </p:nvPicPr>
        <p:blipFill rotWithShape="1">
          <a:blip r:embed="rId4">
            <a:alphaModFix/>
          </a:blip>
          <a:srcRect b="72400" l="17904" r="0" t="0"/>
          <a:stretch/>
        </p:blipFill>
        <p:spPr>
          <a:xfrm>
            <a:off x="0" y="2184775"/>
            <a:ext cx="2964649" cy="2958727"/>
          </a:xfrm>
          <a:prstGeom prst="rect">
            <a:avLst/>
          </a:prstGeom>
          <a:noFill/>
          <a:ln>
            <a:noFill/>
          </a:ln>
        </p:spPr>
      </p:pic>
      <p:sp>
        <p:nvSpPr>
          <p:cNvPr id="134" name="Google Shape;134;p19"/>
          <p:cNvSpPr/>
          <p:nvPr/>
        </p:nvSpPr>
        <p:spPr>
          <a:xfrm>
            <a:off x="2688000" y="3360500"/>
            <a:ext cx="6253200" cy="1715100"/>
          </a:xfrm>
          <a:prstGeom prst="wedgeRoundRectCallout">
            <a:avLst>
              <a:gd fmla="val -56391" name="adj1"/>
              <a:gd fmla="val -21897"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19"/>
          <p:cNvSpPr txBox="1"/>
          <p:nvPr/>
        </p:nvSpPr>
        <p:spPr>
          <a:xfrm>
            <a:off x="2688000" y="3264525"/>
            <a:ext cx="6253200" cy="1595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Anatomia kiinnostaa minua. Tein maalaukseeni Neitsyt Marian ilmestys enkelin, jolla oli anatomisesti tarkat linnunsiivet. Teologit kuitenkin sanoivat että ei enkeleillä ole tuollaisia siipiä ja käskivät minun muuttaa ne.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Katsellessani mätäneviä ruumiita ja niiden sisuksia ajattelen, että mikään kone ei koskaan voi olla niin täydellinen kuin Jumalan luoma ihmisen koneisto. Olen kasvissyöjä.</a:t>
            </a:r>
            <a:endParaRPr b="0" i="0" sz="1400" u="none" cap="none" strike="noStrike">
              <a:solidFill>
                <a:schemeClr val="dk1"/>
              </a:solidFill>
              <a:latin typeface="Arial"/>
              <a:ea typeface="Arial"/>
              <a:cs typeface="Arial"/>
              <a:sym typeface="Arial"/>
            </a:endParaRPr>
          </a:p>
        </p:txBody>
      </p:sp>
      <p:pic>
        <p:nvPicPr>
          <p:cNvPr descr="A_Bear_Walking_MET_46H_094R3.jpg" id="136" name="Google Shape;136;p19"/>
          <p:cNvPicPr preferRelativeResize="0"/>
          <p:nvPr/>
        </p:nvPicPr>
        <p:blipFill rotWithShape="1">
          <a:blip r:embed="rId5">
            <a:alphaModFix/>
          </a:blip>
          <a:srcRect b="0" l="0" r="0" t="0"/>
          <a:stretch/>
        </p:blipFill>
        <p:spPr>
          <a:xfrm>
            <a:off x="3500083" y="166350"/>
            <a:ext cx="3153469" cy="2441149"/>
          </a:xfrm>
          <a:prstGeom prst="rect">
            <a:avLst/>
          </a:prstGeom>
          <a:noFill/>
          <a:ln cap="flat" cmpd="sng" w="9525">
            <a:solidFill>
              <a:srgbClr val="FFFFFF"/>
            </a:solidFill>
            <a:prstDash val="solid"/>
            <a:round/>
            <a:headEnd len="sm" w="sm" type="none"/>
            <a:tailEnd len="sm" w="sm" type="none"/>
          </a:ln>
        </p:spPr>
      </p:pic>
      <p:sp>
        <p:nvSpPr>
          <p:cNvPr id="137" name="Google Shape;137;p19"/>
          <p:cNvSpPr/>
          <p:nvPr/>
        </p:nvSpPr>
        <p:spPr>
          <a:xfrm>
            <a:off x="4316425" y="2417675"/>
            <a:ext cx="1962900" cy="231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19"/>
          <p:cNvSpPr txBox="1"/>
          <p:nvPr/>
        </p:nvSpPr>
        <p:spPr>
          <a:xfrm>
            <a:off x="4138650" y="2375225"/>
            <a:ext cx="2329800" cy="16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Kävelevä karhu, 1482-1485. Kuva:  </a:t>
            </a:r>
            <a:r>
              <a:rPr b="0" i="0" lang="en" sz="800" u="sng" cap="none" strike="noStrike">
                <a:solidFill>
                  <a:schemeClr val="hlink"/>
                </a:solidFill>
                <a:latin typeface="Arial"/>
                <a:ea typeface="Arial"/>
                <a:cs typeface="Arial"/>
                <a:sym typeface="Arial"/>
                <a:hlinkClick r:id="rId6"/>
              </a:rPr>
              <a:t>Met</a:t>
            </a:r>
            <a:r>
              <a:rPr b="0" i="0" lang="en" sz="800" u="none" cap="none" strike="noStrike">
                <a:solidFill>
                  <a:srgbClr val="000000"/>
                </a:solidFill>
                <a:latin typeface="Arial"/>
                <a:ea typeface="Arial"/>
                <a:cs typeface="Arial"/>
                <a:sym typeface="Arial"/>
              </a:rPr>
              <a:t>.</a:t>
            </a:r>
            <a:endParaRPr b="0" i="0" sz="800" u="none" cap="none" strike="noStrike">
              <a:solidFill>
                <a:srgbClr val="000000"/>
              </a:solidFill>
              <a:latin typeface="Arial"/>
              <a:ea typeface="Arial"/>
              <a:cs typeface="Arial"/>
              <a:sym typeface="Arial"/>
            </a:endParaRPr>
          </a:p>
        </p:txBody>
      </p:sp>
      <p:sp>
        <p:nvSpPr>
          <p:cNvPr id="139" name="Google Shape;139;p19"/>
          <p:cNvSpPr/>
          <p:nvPr/>
        </p:nvSpPr>
        <p:spPr>
          <a:xfrm>
            <a:off x="6821400" y="5523500"/>
            <a:ext cx="2226900" cy="60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9"/>
          <p:cNvSpPr txBox="1"/>
          <p:nvPr/>
        </p:nvSpPr>
        <p:spPr>
          <a:xfrm>
            <a:off x="6946200" y="5474600"/>
            <a:ext cx="2102100" cy="453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Vasemmalle  katsovan miehen profiili, 1490-1494. Kuva: http://www.metmuseum.org/art/collection/search/339116</a:t>
            </a:r>
            <a:endParaRPr b="0" i="0" sz="800" u="none" cap="none" strike="noStrike">
              <a:solidFill>
                <a:srgbClr val="000000"/>
              </a:solidFill>
              <a:latin typeface="Arial"/>
              <a:ea typeface="Arial"/>
              <a:cs typeface="Arial"/>
              <a:sym typeface="Arial"/>
            </a:endParaRPr>
          </a:p>
        </p:txBody>
      </p:sp>
      <p:pic>
        <p:nvPicPr>
          <p:cNvPr descr="4861890322_136909aa62_z.jpg" id="141" name="Google Shape;141;p19"/>
          <p:cNvPicPr preferRelativeResize="0"/>
          <p:nvPr/>
        </p:nvPicPr>
        <p:blipFill rotWithShape="1">
          <a:blip r:embed="rId7">
            <a:alphaModFix/>
          </a:blip>
          <a:srcRect b="0" l="0" r="0" t="0"/>
          <a:stretch/>
        </p:blipFill>
        <p:spPr>
          <a:xfrm>
            <a:off x="6821400" y="166338"/>
            <a:ext cx="2055900" cy="3088688"/>
          </a:xfrm>
          <a:prstGeom prst="rect">
            <a:avLst/>
          </a:prstGeom>
          <a:noFill/>
          <a:ln cap="flat" cmpd="sng" w="76200">
            <a:solidFill>
              <a:srgbClr val="FFFFFF"/>
            </a:solidFill>
            <a:prstDash val="solid"/>
            <a:round/>
            <a:headEnd len="sm" w="sm" type="none"/>
            <a:tailEnd len="sm" w="sm" type="none"/>
          </a:ln>
        </p:spPr>
      </p:pic>
      <p:sp>
        <p:nvSpPr>
          <p:cNvPr id="142" name="Google Shape;142;p19"/>
          <p:cNvSpPr/>
          <p:nvPr/>
        </p:nvSpPr>
        <p:spPr>
          <a:xfrm>
            <a:off x="6735900" y="2908125"/>
            <a:ext cx="2226900" cy="347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19"/>
          <p:cNvSpPr txBox="1"/>
          <p:nvPr/>
        </p:nvSpPr>
        <p:spPr>
          <a:xfrm>
            <a:off x="6649950" y="2908125"/>
            <a:ext cx="2398800" cy="60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Viitruviuksen mies, 1487. Kuva: Doug.Williams. </a:t>
            </a:r>
            <a:r>
              <a:rPr b="0" i="0" lang="en" sz="800" u="sng" cap="none" strike="noStrike">
                <a:solidFill>
                  <a:schemeClr val="hlink"/>
                </a:solidFill>
                <a:latin typeface="Arial"/>
                <a:ea typeface="Arial"/>
                <a:cs typeface="Arial"/>
                <a:sym typeface="Arial"/>
                <a:hlinkClick r:id="rId8"/>
              </a:rPr>
              <a:t>CC BY 2.0</a:t>
            </a:r>
            <a:r>
              <a:rPr b="0" i="0" lang="en" sz="800" u="none" cap="none" strike="noStrike">
                <a:solidFill>
                  <a:srgbClr val="000000"/>
                </a:solidFill>
                <a:latin typeface="Arial"/>
                <a:ea typeface="Arial"/>
                <a:cs typeface="Arial"/>
                <a:sym typeface="Arial"/>
              </a:rPr>
              <a:t>. </a:t>
            </a:r>
            <a:r>
              <a:rPr b="0" i="0" lang="en" sz="800" u="sng" cap="none" strike="noStrike">
                <a:solidFill>
                  <a:schemeClr val="hlink"/>
                </a:solidFill>
                <a:latin typeface="Arial"/>
                <a:ea typeface="Arial"/>
                <a:cs typeface="Arial"/>
                <a:sym typeface="Arial"/>
                <a:hlinkClick r:id="rId9"/>
              </a:rPr>
              <a:t>Flickr</a:t>
            </a:r>
            <a:r>
              <a:rPr b="0" i="0" lang="en" sz="800" u="none" cap="none" strike="noStrike">
                <a:solidFill>
                  <a:srgbClr val="000000"/>
                </a:solidFill>
                <a:latin typeface="Arial"/>
                <a:ea typeface="Arial"/>
                <a:cs typeface="Arial"/>
                <a:sym typeface="Arial"/>
              </a:rPr>
              <a:t>.</a:t>
            </a:r>
            <a:endParaRPr b="0" i="0" sz="800" u="none" cap="none" strike="noStrike">
              <a:solidFill>
                <a:srgbClr val="000000"/>
              </a:solidFill>
              <a:latin typeface="Arial"/>
              <a:ea typeface="Arial"/>
              <a:cs typeface="Arial"/>
              <a:sym typeface="Arial"/>
            </a:endParaRPr>
          </a:p>
        </p:txBody>
      </p:sp>
      <p:sp>
        <p:nvSpPr>
          <p:cNvPr id="144" name="Google Shape;144;p19"/>
          <p:cNvSpPr/>
          <p:nvPr/>
        </p:nvSpPr>
        <p:spPr>
          <a:xfrm>
            <a:off x="150175" y="166350"/>
            <a:ext cx="3075000" cy="18624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a:t>
            </a:r>
            <a:r>
              <a:rPr b="0" i="0" lang="en" sz="1200" u="none" cap="none" strike="noStrike">
                <a:solidFill>
                  <a:schemeClr val="dk1"/>
                </a:solidFill>
                <a:latin typeface="Arial"/>
                <a:ea typeface="Arial"/>
                <a:cs typeface="Arial"/>
                <a:sym typeface="Arial"/>
              </a:rPr>
              <a:t>Haluan tämän ihmisruumiin kuvauksen olevan yhtä luonnollinen kuin jos luonnollinen ihminen seisoisi edessäsi...Saadakseni ihmisruumiista toden ja täydellisen käsityksen olen leikannut yli kymmenen ihmisruumista ja irrottanut kaikki ruumiinosat leikaten irti pienimmätkin verisuonia ympäröivät lihakset…” </a:t>
            </a:r>
            <a:r>
              <a:rPr b="0" i="1" lang="en" sz="1200" u="none" cap="none" strike="noStrike">
                <a:solidFill>
                  <a:schemeClr val="dk1"/>
                </a:solidFill>
                <a:latin typeface="Arial"/>
                <a:ea typeface="Arial"/>
                <a:cs typeface="Arial"/>
                <a:sym typeface="Arial"/>
              </a:rPr>
              <a:t>Leonardon työpäiväkirjat</a:t>
            </a:r>
            <a:endParaRPr b="0" i="1"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1" sz="11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48" name="Shape 148"/>
        <p:cNvGrpSpPr/>
        <p:nvPr/>
      </p:nvGrpSpPr>
      <p:grpSpPr>
        <a:xfrm>
          <a:off x="0" y="0"/>
          <a:ext cx="0" cy="0"/>
          <a:chOff x="0" y="0"/>
          <a:chExt cx="0" cy="0"/>
        </a:xfrm>
      </p:grpSpPr>
      <p:pic>
        <p:nvPicPr>
          <p:cNvPr descr="NainenPorttiGrafiikka2.png" id="149" name="Google Shape;149;p20"/>
          <p:cNvPicPr preferRelativeResize="0"/>
          <p:nvPr/>
        </p:nvPicPr>
        <p:blipFill rotWithShape="1">
          <a:blip r:embed="rId3">
            <a:alphaModFix/>
          </a:blip>
          <a:srcRect b="0" l="0" r="0" t="0"/>
          <a:stretch/>
        </p:blipFill>
        <p:spPr>
          <a:xfrm>
            <a:off x="0" y="0"/>
            <a:ext cx="9143999" cy="5143500"/>
          </a:xfrm>
          <a:prstGeom prst="rect">
            <a:avLst/>
          </a:prstGeom>
          <a:noFill/>
          <a:ln>
            <a:noFill/>
          </a:ln>
        </p:spPr>
      </p:pic>
      <p:pic>
        <p:nvPicPr>
          <p:cNvPr descr="DT232678.jpg" id="150" name="Google Shape;150;p20"/>
          <p:cNvPicPr preferRelativeResize="0"/>
          <p:nvPr/>
        </p:nvPicPr>
        <p:blipFill rotWithShape="1">
          <a:blip r:embed="rId4">
            <a:alphaModFix/>
          </a:blip>
          <a:srcRect b="0" l="0" r="0" t="0"/>
          <a:stretch/>
        </p:blipFill>
        <p:spPr>
          <a:xfrm>
            <a:off x="239512" y="156825"/>
            <a:ext cx="3132765" cy="4621524"/>
          </a:xfrm>
          <a:prstGeom prst="rect">
            <a:avLst/>
          </a:prstGeom>
          <a:noFill/>
          <a:ln cap="flat" cmpd="sng" w="76200">
            <a:solidFill>
              <a:srgbClr val="FFFFFF"/>
            </a:solidFill>
            <a:prstDash val="solid"/>
            <a:round/>
            <a:headEnd len="sm" w="sm" type="none"/>
            <a:tailEnd len="sm" w="sm" type="none"/>
          </a:ln>
        </p:spPr>
      </p:pic>
      <p:pic>
        <p:nvPicPr>
          <p:cNvPr descr="Compositional_Sketches_for_the_Virgin_Adoring_the_Christ_Child,_with_and_without_the_Infant_St._John_the_Baptist;_Diagram_of_a_Perspectival_Projection_(recto);_Slight_Doodles_(verso)_MET_dp17.142.1v.R.jpg" id="151" name="Google Shape;151;p20"/>
          <p:cNvPicPr preferRelativeResize="0"/>
          <p:nvPr/>
        </p:nvPicPr>
        <p:blipFill rotWithShape="1">
          <a:blip r:embed="rId5">
            <a:alphaModFix/>
          </a:blip>
          <a:srcRect b="0" l="0" r="0" t="0"/>
          <a:stretch/>
        </p:blipFill>
        <p:spPr>
          <a:xfrm>
            <a:off x="3962325" y="217175"/>
            <a:ext cx="3956100" cy="4654442"/>
          </a:xfrm>
          <a:prstGeom prst="rect">
            <a:avLst/>
          </a:prstGeom>
          <a:noFill/>
          <a:ln cap="flat" cmpd="sng" w="76200">
            <a:solidFill>
              <a:srgbClr val="FFFFFF"/>
            </a:solidFill>
            <a:prstDash val="solid"/>
            <a:round/>
            <a:headEnd len="sm" w="sm" type="none"/>
            <a:tailEnd len="sm" w="sm" type="none"/>
          </a:ln>
        </p:spPr>
      </p:pic>
      <p:pic>
        <p:nvPicPr>
          <p:cNvPr descr="PALA4.png" id="152" name="Google Shape;152;p20"/>
          <p:cNvPicPr preferRelativeResize="0"/>
          <p:nvPr/>
        </p:nvPicPr>
        <p:blipFill rotWithShape="1">
          <a:blip r:embed="rId6">
            <a:alphaModFix/>
          </a:blip>
          <a:srcRect b="0" l="0" r="0" t="0"/>
          <a:stretch/>
        </p:blipFill>
        <p:spPr>
          <a:xfrm rot="5400000">
            <a:off x="6088850" y="1309700"/>
            <a:ext cx="3300425" cy="2547925"/>
          </a:xfrm>
          <a:prstGeom prst="rect">
            <a:avLst/>
          </a:prstGeom>
          <a:noFill/>
          <a:ln cap="flat" cmpd="sng" w="76200">
            <a:solidFill>
              <a:srgbClr val="FFFFFF"/>
            </a:solidFill>
            <a:prstDash val="solid"/>
            <a:round/>
            <a:headEnd len="sm" w="sm" type="none"/>
            <a:tailEnd len="sm" w="sm" type="none"/>
          </a:ln>
        </p:spPr>
      </p:pic>
      <p:pic>
        <p:nvPicPr>
          <p:cNvPr descr="päiväkirja.png" id="153" name="Google Shape;153;p20"/>
          <p:cNvPicPr preferRelativeResize="0"/>
          <p:nvPr/>
        </p:nvPicPr>
        <p:blipFill rotWithShape="1">
          <a:blip r:embed="rId7">
            <a:alphaModFix/>
          </a:blip>
          <a:srcRect b="0" l="0" r="0" t="0"/>
          <a:stretch/>
        </p:blipFill>
        <p:spPr>
          <a:xfrm>
            <a:off x="6581975" y="996737"/>
            <a:ext cx="2216850" cy="3150024"/>
          </a:xfrm>
          <a:prstGeom prst="rect">
            <a:avLst/>
          </a:prstGeom>
          <a:noFill/>
          <a:ln>
            <a:noFill/>
          </a:ln>
        </p:spPr>
      </p:pic>
      <p:sp>
        <p:nvSpPr>
          <p:cNvPr id="154" name="Google Shape;154;p20"/>
          <p:cNvSpPr/>
          <p:nvPr/>
        </p:nvSpPr>
        <p:spPr>
          <a:xfrm>
            <a:off x="515775" y="156825"/>
            <a:ext cx="2358300" cy="204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DAVINCIPENSSELI.png" id="155" name="Google Shape;155;p20"/>
          <p:cNvPicPr preferRelativeResize="0"/>
          <p:nvPr/>
        </p:nvPicPr>
        <p:blipFill rotWithShape="1">
          <a:blip r:embed="rId8">
            <a:alphaModFix/>
          </a:blip>
          <a:srcRect b="0" l="0" r="0" t="0"/>
          <a:stretch/>
        </p:blipFill>
        <p:spPr>
          <a:xfrm>
            <a:off x="3069512" y="933450"/>
            <a:ext cx="1667451" cy="5143499"/>
          </a:xfrm>
          <a:prstGeom prst="rect">
            <a:avLst/>
          </a:prstGeom>
          <a:noFill/>
          <a:ln>
            <a:noFill/>
          </a:ln>
        </p:spPr>
      </p:pic>
      <p:sp>
        <p:nvSpPr>
          <p:cNvPr id="156" name="Google Shape;156;p20"/>
          <p:cNvSpPr/>
          <p:nvPr/>
        </p:nvSpPr>
        <p:spPr>
          <a:xfrm>
            <a:off x="319138" y="2785100"/>
            <a:ext cx="2723100" cy="2264400"/>
          </a:xfrm>
          <a:prstGeom prst="wedgeRoundRectCallout">
            <a:avLst>
              <a:gd fmla="val 56672" name="adj1"/>
              <a:gd fmla="val -72292"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0"/>
          <p:cNvSpPr txBox="1"/>
          <p:nvPr/>
        </p:nvSpPr>
        <p:spPr>
          <a:xfrm>
            <a:off x="388925" y="85925"/>
            <a:ext cx="2723100" cy="204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Allegoria liskon lojaalisuudesta, 1496. Kuva: </a:t>
            </a:r>
            <a:r>
              <a:rPr b="0" i="0" lang="en" sz="800" u="sng" cap="none" strike="noStrike">
                <a:solidFill>
                  <a:schemeClr val="hlink"/>
                </a:solidFill>
                <a:latin typeface="Arial"/>
                <a:ea typeface="Arial"/>
                <a:cs typeface="Arial"/>
                <a:sym typeface="Arial"/>
                <a:hlinkClick r:id="rId9"/>
              </a:rPr>
              <a:t>Met</a:t>
            </a:r>
            <a:r>
              <a:rPr b="0" i="0" lang="en" sz="800" u="none" cap="none" strike="noStrike">
                <a:solidFill>
                  <a:srgbClr val="000000"/>
                </a:solidFill>
                <a:latin typeface="Arial"/>
                <a:ea typeface="Arial"/>
                <a:cs typeface="Arial"/>
                <a:sym typeface="Arial"/>
              </a:rPr>
              <a:t>.</a:t>
            </a:r>
            <a:endParaRPr b="0" i="0" sz="800" u="none" cap="none" strike="noStrike">
              <a:solidFill>
                <a:srgbClr val="000000"/>
              </a:solidFill>
              <a:latin typeface="Arial"/>
              <a:ea typeface="Arial"/>
              <a:cs typeface="Arial"/>
              <a:sym typeface="Arial"/>
            </a:endParaRPr>
          </a:p>
        </p:txBody>
      </p:sp>
      <p:sp>
        <p:nvSpPr>
          <p:cNvPr id="158" name="Google Shape;158;p20"/>
          <p:cNvSpPr txBox="1"/>
          <p:nvPr/>
        </p:nvSpPr>
        <p:spPr>
          <a:xfrm>
            <a:off x="325150" y="2785100"/>
            <a:ext cx="2711100" cy="1224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Arial"/>
                <a:ea typeface="Arial"/>
                <a:cs typeface="Arial"/>
                <a:sym typeface="Arial"/>
              </a:rPr>
              <a:t>Kirjoitan havaintojani ja piirrän ideoitani päiväkirjaani. Kirjoitan siihen peilikuvana. Jotkut ovat arvelleet sen johtuvan siitä, että opin kirjoittamaan seuraamalla lapsuudessani velipuolieni opiskelua kuunteluoppilaana ja näin heidän oppivan kirjoitusta pöydän toiselta puolelta, jota sitten imitoin. </a:t>
            </a:r>
            <a:endParaRPr b="0" i="0" sz="1400" u="none" cap="none" strike="noStrike">
              <a:solidFill>
                <a:srgbClr val="000000"/>
              </a:solidFill>
              <a:latin typeface="Arial"/>
              <a:ea typeface="Arial"/>
              <a:cs typeface="Arial"/>
              <a:sym typeface="Arial"/>
            </a:endParaRPr>
          </a:p>
        </p:txBody>
      </p:sp>
      <p:sp>
        <p:nvSpPr>
          <p:cNvPr id="159" name="Google Shape;159;p20"/>
          <p:cNvSpPr/>
          <p:nvPr/>
        </p:nvSpPr>
        <p:spPr>
          <a:xfrm>
            <a:off x="4764225" y="4882700"/>
            <a:ext cx="2358300" cy="204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0"/>
          <p:cNvSpPr txBox="1"/>
          <p:nvPr/>
        </p:nvSpPr>
        <p:spPr>
          <a:xfrm>
            <a:off x="4363725" y="4844600"/>
            <a:ext cx="3132900" cy="204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Diagrammi perspektiivistä, 1480-1485. Kuva: </a:t>
            </a:r>
            <a:r>
              <a:rPr b="0" i="0" lang="en" sz="800" u="sng" cap="none" strike="noStrike">
                <a:solidFill>
                  <a:schemeClr val="hlink"/>
                </a:solidFill>
                <a:latin typeface="Arial"/>
                <a:ea typeface="Arial"/>
                <a:cs typeface="Arial"/>
                <a:sym typeface="Arial"/>
                <a:hlinkClick r:id="rId10"/>
              </a:rPr>
              <a:t>Met</a:t>
            </a:r>
            <a:r>
              <a:rPr b="0" i="0" lang="en" sz="800" u="none" cap="none" strike="noStrike">
                <a:solidFill>
                  <a:srgbClr val="000000"/>
                </a:solidFill>
                <a:latin typeface="Arial"/>
                <a:ea typeface="Arial"/>
                <a:cs typeface="Arial"/>
                <a:sym typeface="Arial"/>
              </a:rPr>
              <a:t>.</a:t>
            </a:r>
            <a:endParaRPr b="0" i="0" sz="800" u="none" cap="none" strike="noStrike">
              <a:solidFill>
                <a:srgbClr val="000000"/>
              </a:solidFill>
              <a:latin typeface="Arial"/>
              <a:ea typeface="Arial"/>
              <a:cs typeface="Arial"/>
              <a:sym typeface="Arial"/>
            </a:endParaRPr>
          </a:p>
        </p:txBody>
      </p:sp>
      <p:sp>
        <p:nvSpPr>
          <p:cNvPr id="161" name="Google Shape;161;p20"/>
          <p:cNvSpPr txBox="1"/>
          <p:nvPr/>
        </p:nvSpPr>
        <p:spPr>
          <a:xfrm>
            <a:off x="6355612" y="4233875"/>
            <a:ext cx="2766900" cy="3624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Mietelmiä Leonardon työpäiväkirjoista</a:t>
            </a:r>
            <a:endParaRPr b="0" i="0" sz="1200" u="none" cap="none" strike="noStrike">
              <a:solidFill>
                <a:srgbClr val="000000"/>
              </a:solidFill>
              <a:latin typeface="Arial"/>
              <a:ea typeface="Arial"/>
              <a:cs typeface="Arial"/>
              <a:sym typeface="Arial"/>
            </a:endParaRPr>
          </a:p>
        </p:txBody>
      </p:sp>
      <p:pic>
        <p:nvPicPr>
          <p:cNvPr descr="DAVINCIPENSSELI.png" id="162" name="Google Shape;162;p20"/>
          <p:cNvPicPr preferRelativeResize="0"/>
          <p:nvPr/>
        </p:nvPicPr>
        <p:blipFill rotWithShape="1">
          <a:blip r:embed="rId11">
            <a:alphaModFix amt="73000"/>
          </a:blip>
          <a:srcRect b="0" l="0" r="0" t="0"/>
          <a:stretch/>
        </p:blipFill>
        <p:spPr>
          <a:xfrm>
            <a:off x="8584675" y="2433275"/>
            <a:ext cx="396811" cy="1224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descr="NainenPorttiGrafiikka2.png" id="167" name="Google Shape;167;p21"/>
          <p:cNvPicPr preferRelativeResize="0"/>
          <p:nvPr/>
        </p:nvPicPr>
        <p:blipFill rotWithShape="1">
          <a:blip r:embed="rId3">
            <a:alphaModFix/>
          </a:blip>
          <a:srcRect b="0" l="0" r="0" t="0"/>
          <a:stretch/>
        </p:blipFill>
        <p:spPr>
          <a:xfrm>
            <a:off x="0" y="0"/>
            <a:ext cx="9143999" cy="5143500"/>
          </a:xfrm>
          <a:prstGeom prst="rect">
            <a:avLst/>
          </a:prstGeom>
          <a:noFill/>
          <a:ln>
            <a:noFill/>
          </a:ln>
        </p:spPr>
      </p:pic>
      <p:pic>
        <p:nvPicPr>
          <p:cNvPr descr="A_history_of_painting..._-_with_a_preface_by_Frank_Brangwyn_(1911)_(14782521404).png" id="168" name="Google Shape;168;p21"/>
          <p:cNvPicPr preferRelativeResize="0"/>
          <p:nvPr/>
        </p:nvPicPr>
        <p:blipFill rotWithShape="1">
          <a:blip r:embed="rId4">
            <a:alphaModFix/>
          </a:blip>
          <a:srcRect b="0" l="0" r="0" t="0"/>
          <a:stretch/>
        </p:blipFill>
        <p:spPr>
          <a:xfrm>
            <a:off x="6048375" y="270050"/>
            <a:ext cx="2979475" cy="4600302"/>
          </a:xfrm>
          <a:prstGeom prst="rect">
            <a:avLst/>
          </a:prstGeom>
          <a:noFill/>
          <a:ln>
            <a:noFill/>
          </a:ln>
        </p:spPr>
      </p:pic>
      <p:sp>
        <p:nvSpPr>
          <p:cNvPr id="169" name="Google Shape;169;p21"/>
          <p:cNvSpPr/>
          <p:nvPr/>
        </p:nvSpPr>
        <p:spPr>
          <a:xfrm>
            <a:off x="6535475" y="4786300"/>
            <a:ext cx="2002800" cy="226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1"/>
          <p:cNvSpPr txBox="1"/>
          <p:nvPr/>
        </p:nvSpPr>
        <p:spPr>
          <a:xfrm>
            <a:off x="6163363" y="4738200"/>
            <a:ext cx="2749500" cy="226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Luolamadonna, 1495-1508. Kuva: </a:t>
            </a:r>
            <a:r>
              <a:rPr b="0" i="0" lang="en" sz="800" u="sng" cap="none" strike="noStrike">
                <a:solidFill>
                  <a:schemeClr val="hlink"/>
                </a:solidFill>
                <a:latin typeface="Arial"/>
                <a:ea typeface="Arial"/>
                <a:cs typeface="Arial"/>
                <a:sym typeface="Arial"/>
                <a:hlinkClick r:id="rId5"/>
              </a:rPr>
              <a:t>Flickr</a:t>
            </a:r>
            <a:r>
              <a:rPr b="0" i="0" lang="en" sz="800" u="none" cap="none" strike="noStrike">
                <a:solidFill>
                  <a:srgbClr val="000000"/>
                </a:solidFill>
                <a:latin typeface="Arial"/>
                <a:ea typeface="Arial"/>
                <a:cs typeface="Arial"/>
                <a:sym typeface="Arial"/>
              </a:rPr>
              <a:t>.</a:t>
            </a:r>
            <a:endParaRPr b="0" i="0" sz="800" u="none" cap="none" strike="noStrike">
              <a:solidFill>
                <a:srgbClr val="000000"/>
              </a:solidFill>
              <a:latin typeface="Arial"/>
              <a:ea typeface="Arial"/>
              <a:cs typeface="Arial"/>
              <a:sym typeface="Arial"/>
            </a:endParaRPr>
          </a:p>
        </p:txBody>
      </p:sp>
      <p:pic>
        <p:nvPicPr>
          <p:cNvPr descr="DAVINCIPENSSELI.png" id="171" name="Google Shape;171;p21"/>
          <p:cNvPicPr preferRelativeResize="0"/>
          <p:nvPr/>
        </p:nvPicPr>
        <p:blipFill rotWithShape="1">
          <a:blip r:embed="rId6">
            <a:alphaModFix/>
          </a:blip>
          <a:srcRect b="0" l="0" r="0" t="0"/>
          <a:stretch/>
        </p:blipFill>
        <p:spPr>
          <a:xfrm>
            <a:off x="4878838" y="992290"/>
            <a:ext cx="1600838" cy="4938034"/>
          </a:xfrm>
          <a:prstGeom prst="rect">
            <a:avLst/>
          </a:prstGeom>
          <a:noFill/>
          <a:ln>
            <a:noFill/>
          </a:ln>
        </p:spPr>
      </p:pic>
      <p:sp>
        <p:nvSpPr>
          <p:cNvPr id="172" name="Google Shape;172;p21"/>
          <p:cNvSpPr/>
          <p:nvPr/>
        </p:nvSpPr>
        <p:spPr>
          <a:xfrm>
            <a:off x="2674200" y="65700"/>
            <a:ext cx="2248200" cy="4075500"/>
          </a:xfrm>
          <a:prstGeom prst="wedgeRoundRectCallout">
            <a:avLst>
              <a:gd fmla="val 65679" name="adj1"/>
              <a:gd fmla="val -2005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21"/>
          <p:cNvSpPr txBox="1"/>
          <p:nvPr/>
        </p:nvSpPr>
        <p:spPr>
          <a:xfrm>
            <a:off x="2731050" y="148050"/>
            <a:ext cx="2134500" cy="3813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Tulin tänne Milanoon vuonna 1482</a:t>
            </a:r>
            <a:r>
              <a:rPr b="0" i="0" lang="en" sz="1400" u="none" cap="none" strike="noStrike">
                <a:solidFill>
                  <a:srgbClr val="FF0000"/>
                </a:solidFill>
                <a:latin typeface="Arial"/>
                <a:ea typeface="Arial"/>
                <a:cs typeface="Arial"/>
                <a:sym typeface="Arial"/>
              </a:rPr>
              <a:t> </a:t>
            </a:r>
            <a:r>
              <a:rPr b="0" i="0" lang="en" sz="1400" u="none" cap="none" strike="noStrike">
                <a:solidFill>
                  <a:schemeClr val="dk1"/>
                </a:solidFill>
                <a:latin typeface="Arial"/>
                <a:ea typeface="Arial"/>
                <a:cs typeface="Arial"/>
                <a:sym typeface="Arial"/>
              </a:rPr>
              <a:t>työskentelemään  hallitsevalle Sforza-suvulle. He ovat vähän sotahulluja, joten pääsin esittelemään osaamistani tekniikassa. Tietysti maalasin siinä samalla. Esimerkiksi Luolamadonnasta tein parikin versiota. Työpajassani oli apulaisia ja he saivat maalata niistä osan kuten minäkin sain tehdä aloitellessani Verrocchion pajassa.</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Musée_Léonard_de_Vinci_Milan_004.jpg" id="174" name="Google Shape;174;p21"/>
          <p:cNvPicPr preferRelativeResize="0"/>
          <p:nvPr/>
        </p:nvPicPr>
        <p:blipFill rotWithShape="1">
          <a:blip r:embed="rId7">
            <a:alphaModFix/>
          </a:blip>
          <a:srcRect b="3749" l="6480" r="0" t="3452"/>
          <a:stretch/>
        </p:blipFill>
        <p:spPr>
          <a:xfrm>
            <a:off x="152350" y="3083425"/>
            <a:ext cx="2377400" cy="1880975"/>
          </a:xfrm>
          <a:prstGeom prst="rect">
            <a:avLst/>
          </a:prstGeom>
          <a:noFill/>
          <a:ln cap="flat" cmpd="sng" w="76200">
            <a:solidFill>
              <a:srgbClr val="FFFFFF"/>
            </a:solidFill>
            <a:prstDash val="solid"/>
            <a:round/>
            <a:headEnd len="sm" w="sm" type="none"/>
            <a:tailEnd len="sm" w="sm" type="none"/>
          </a:ln>
        </p:spPr>
      </p:pic>
      <p:sp>
        <p:nvSpPr>
          <p:cNvPr id="175" name="Google Shape;175;p21"/>
          <p:cNvSpPr/>
          <p:nvPr/>
        </p:nvSpPr>
        <p:spPr>
          <a:xfrm>
            <a:off x="152300" y="4762150"/>
            <a:ext cx="2002800" cy="33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21"/>
          <p:cNvSpPr txBox="1"/>
          <p:nvPr/>
        </p:nvSpPr>
        <p:spPr>
          <a:xfrm>
            <a:off x="88725" y="4705750"/>
            <a:ext cx="2134500" cy="156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Suunnitelma lentävästä koneesta, 1488. Kuva: </a:t>
            </a:r>
            <a:r>
              <a:rPr b="0" i="0" lang="en" sz="800" u="sng" cap="none" strike="noStrike">
                <a:solidFill>
                  <a:schemeClr val="hlink"/>
                </a:solidFill>
                <a:latin typeface="Arial"/>
                <a:ea typeface="Arial"/>
                <a:cs typeface="Arial"/>
                <a:sym typeface="Arial"/>
                <a:hlinkClick r:id="rId8"/>
              </a:rPr>
              <a:t>Wikimedia Commons</a:t>
            </a:r>
            <a:r>
              <a:rPr b="0" i="0" lang="en" sz="800" u="none" cap="none" strike="noStrike">
                <a:solidFill>
                  <a:srgbClr val="000000"/>
                </a:solidFill>
                <a:latin typeface="Arial"/>
                <a:ea typeface="Arial"/>
                <a:cs typeface="Arial"/>
                <a:sym typeface="Arial"/>
              </a:rPr>
              <a:t>.</a:t>
            </a:r>
            <a:endParaRPr b="0" i="0" sz="800" u="none" cap="none" strike="noStrike">
              <a:solidFill>
                <a:srgbClr val="000000"/>
              </a:solidFill>
              <a:latin typeface="Arial"/>
              <a:ea typeface="Arial"/>
              <a:cs typeface="Arial"/>
              <a:sym typeface="Arial"/>
            </a:endParaRPr>
          </a:p>
        </p:txBody>
      </p:sp>
      <p:sp>
        <p:nvSpPr>
          <p:cNvPr id="177" name="Google Shape;177;p21"/>
          <p:cNvSpPr/>
          <p:nvPr/>
        </p:nvSpPr>
        <p:spPr>
          <a:xfrm>
            <a:off x="152300" y="65700"/>
            <a:ext cx="2377500" cy="28158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“Osaan tehdä aseistettuja vaunuja, jotka kuljettavat tykkejä, osaan rakentaa monenlaisia koneita, jotka sopivat niin hyökkäykseen kuin puolustukseen… Osaan myös tehdä veistoksia marmorista, pronssista ja savesta sekä maalata yhtä hyvin kuin kuka tahansa, kuka hän sitten onkaan.” </a:t>
            </a:r>
            <a:r>
              <a:rPr b="0" i="1" lang="en" sz="1200" u="none" cap="none" strike="noStrike">
                <a:solidFill>
                  <a:srgbClr val="000000"/>
                </a:solidFill>
                <a:latin typeface="Arial"/>
                <a:ea typeface="Arial"/>
                <a:cs typeface="Arial"/>
                <a:sym typeface="Arial"/>
              </a:rPr>
              <a:t>Leonardon työnhakukirje Milanon herttualle Ludovico Sforzalle</a:t>
            </a:r>
            <a:endParaRPr b="0" i="1" sz="12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