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hyperlink" Target="http://www.museivaticani.va/content/museivaticani/en/collezioni/musei/cappella-sistina/tour-virtuale.html" TargetMode="External"/><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2.png"/><Relationship Id="rId11" Type="http://schemas.openxmlformats.org/officeDocument/2006/relationships/hyperlink" Target="http://www.pearltrees.com/uskonnonopetus/adamin-luominen-michelangelo/id18548724#l927" TargetMode="External"/><Relationship Id="rId10" Type="http://schemas.openxmlformats.org/officeDocument/2006/relationships/image" Target="../media/image6.png"/><Relationship Id="rId12" Type="http://schemas.openxmlformats.org/officeDocument/2006/relationships/hyperlink" Target="http://uskontotuntiunelmia.blogspot.fi/2017/11/avoimet-kulttuuriaineistot-opetuksessa.html" TargetMode="External"/><Relationship Id="rId9" Type="http://schemas.openxmlformats.org/officeDocument/2006/relationships/hyperlink" Target="https://www.khanacademy.org/humanities/renaissance-reformation/high-ren-florence-rome#michelangelo" TargetMode="External"/><Relationship Id="rId5" Type="http://schemas.openxmlformats.org/officeDocument/2006/relationships/hyperlink" Target="http://www.uskonnonopetus.fi/luekuvaa" TargetMode="External"/><Relationship Id="rId6" Type="http://schemas.openxmlformats.org/officeDocument/2006/relationships/hyperlink" Target="https://www.thinglink.com/scene/809043973728370688" TargetMode="External"/><Relationship Id="rId7" Type="http://schemas.openxmlformats.org/officeDocument/2006/relationships/hyperlink" Target="https://cdn.knightlab.com/libs/timeline3/latest/embed/index.html?source=11D4ceCMmXdvvucZIGQxycwHAzFG7Qi_kwlNx8xGFKyk&amp;font=Default&amp;lang=fi&amp;hash_bookmark=true&amp;initial_zoom=2&amp;height=650#event-brbrcenteruskonto-lansimaisen-taiteen-historiassa-centerbr" TargetMode="External"/><Relationship Id="rId8" Type="http://schemas.openxmlformats.org/officeDocument/2006/relationships/hyperlink" Target="https://docs.google.com/presentation/d/1yK-AFjRGqGqSR2P9KY9HyjMFJh4ZuFuERTcl_tO-MtQ/edit#slide=id.g258cd4c262_0_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png"/><Relationship Id="rId10" Type="http://schemas.openxmlformats.org/officeDocument/2006/relationships/hyperlink" Target="https://commons.wikimedia.org/wiki/File:%27David%27_by_Michelangelo_Fir_JBU002.jpg" TargetMode="External"/><Relationship Id="rId9" Type="http://schemas.openxmlformats.org/officeDocument/2006/relationships/hyperlink" Target="https://creativecommons.org/licenses/by/3.0/deed.en" TargetMode="External"/><Relationship Id="rId5" Type="http://schemas.openxmlformats.org/officeDocument/2006/relationships/image" Target="../media/image7.png"/><Relationship Id="rId6" Type="http://schemas.openxmlformats.org/officeDocument/2006/relationships/image" Target="../media/image9.jpg"/><Relationship Id="rId7" Type="http://schemas.openxmlformats.org/officeDocument/2006/relationships/image" Target="../media/image5.jpg"/><Relationship Id="rId8" Type="http://schemas.openxmlformats.org/officeDocument/2006/relationships/hyperlink" Target="https://commons.wikimedia.org/wiki/File:Michelangelo%27s_Piet%C3%A0_Saint_Peter%27s_Basilica_Vatican_City.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hyperlink" Target="https://creativecommons.org/licenses/by/2.0/)" TargetMode="External"/><Relationship Id="rId7" Type="http://schemas.openxmlformats.org/officeDocument/2006/relationships/hyperlink" Target="https://www.flickr.com/photos/virtusincertus/26679943031/" TargetMode="External"/><Relationship Id="rId8"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 Id="rId10" Type="http://schemas.openxmlformats.org/officeDocument/2006/relationships/hyperlink" Target="https://www.nga.gov/Collection/art-object-page.12189.html#overview" TargetMode="External"/><Relationship Id="rId9" Type="http://schemas.openxmlformats.org/officeDocument/2006/relationships/image" Target="../media/image14.jpg"/><Relationship Id="rId5" Type="http://schemas.openxmlformats.org/officeDocument/2006/relationships/image" Target="../media/image10.jpg"/><Relationship Id="rId6" Type="http://schemas.openxmlformats.org/officeDocument/2006/relationships/hyperlink" Target="https://creativecommons.org/licenses/by/3.0/deed.en" TargetMode="External"/><Relationship Id="rId7" Type="http://schemas.openxmlformats.org/officeDocument/2006/relationships/hyperlink" Target="https://commons.wikimedia.org/wiki/File:Michelangelo,_madonna_della_scala,_1491_ca,_01.JPG" TargetMode="External"/><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png"/><Relationship Id="rId11" Type="http://schemas.openxmlformats.org/officeDocument/2006/relationships/hyperlink" Target="https://www.flickr.com/photos/70125105@N06/27121476701/in/album-72157666431573500/" TargetMode="External"/><Relationship Id="rId10" Type="http://schemas.openxmlformats.org/officeDocument/2006/relationships/hyperlink" Target="https://www.flickr.com/photos/70125105@N06/27233802036/in/album-72157666431573500/" TargetMode="External"/><Relationship Id="rId9" Type="http://schemas.openxmlformats.org/officeDocument/2006/relationships/hyperlink" Target="https://www.flickr.com/photos/70125105@N06/27982567085/in/album-72157666431573500/" TargetMode="External"/><Relationship Id="rId5" Type="http://schemas.openxmlformats.org/officeDocument/2006/relationships/image" Target="../media/image7.png"/><Relationship Id="rId6" Type="http://schemas.openxmlformats.org/officeDocument/2006/relationships/image" Target="../media/image13.jpg"/><Relationship Id="rId7" Type="http://schemas.openxmlformats.org/officeDocument/2006/relationships/image" Target="../media/image12.jpg"/><Relationship Id="rId8"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7.jpg"/><Relationship Id="rId6" Type="http://schemas.openxmlformats.org/officeDocument/2006/relationships/hyperlink" Target="https://creativecommons.org/licenses/by/3.0/deed.en" TargetMode="External"/><Relationship Id="rId7" Type="http://schemas.openxmlformats.org/officeDocument/2006/relationships/hyperlink" Target="https://commons.wikimedia.org/wiki/File:Michelangelo,_centauromachia,_1492_ca.,_01.JPG" TargetMode="External"/><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6.jpg"/><Relationship Id="rId6" Type="http://schemas.openxmlformats.org/officeDocument/2006/relationships/image" Target="../media/image7.png"/><Relationship Id="rId7" Type="http://schemas.openxmlformats.org/officeDocument/2006/relationships/hyperlink" Target="http://www.metmuseum.org/art/collection/search/33465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2.png"/><Relationship Id="rId10" Type="http://schemas.openxmlformats.org/officeDocument/2006/relationships/hyperlink" Target="https://commons.wikimedia.org/wiki/File:Michelangelo_buonarroti,_studio_di_braccia_per_l%27ebbrezza_di_no%C3%A8_della_cappella_sistina,_1508-09_ca._01.jpg" TargetMode="External"/><Relationship Id="rId9" Type="http://schemas.openxmlformats.org/officeDocument/2006/relationships/hyperlink" Target="https://creativecommons.org/licenses/by/3.0/deed.en" TargetMode="External"/><Relationship Id="rId5" Type="http://schemas.openxmlformats.org/officeDocument/2006/relationships/image" Target="../media/image21.jpg"/><Relationship Id="rId6" Type="http://schemas.openxmlformats.org/officeDocument/2006/relationships/image" Target="../media/image7.png"/><Relationship Id="rId7" Type="http://schemas.openxmlformats.org/officeDocument/2006/relationships/hyperlink" Target="http://www.metmuseum.org/art/collection/search/337497" TargetMode="External"/><Relationship Id="rId8"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Creazione Adamo ed Eva.png" id="54" name="Google Shape;54;p13"/>
          <p:cNvPicPr preferRelativeResize="0"/>
          <p:nvPr/>
        </p:nvPicPr>
        <p:blipFill rotWithShape="1">
          <a:blip r:embed="rId3">
            <a:alphaModFix/>
          </a:blip>
          <a:srcRect b="0" l="0" r="0" t="0"/>
          <a:stretch/>
        </p:blipFill>
        <p:spPr>
          <a:xfrm>
            <a:off x="1182250" y="845350"/>
            <a:ext cx="7321275" cy="3521525"/>
          </a:xfrm>
          <a:prstGeom prst="rect">
            <a:avLst/>
          </a:prstGeom>
          <a:noFill/>
          <a:ln>
            <a:noFill/>
          </a:ln>
        </p:spPr>
      </p:pic>
      <p:pic>
        <p:nvPicPr>
          <p:cNvPr descr="Kehykset.png" id="55" name="Google Shape;55;p13"/>
          <p:cNvPicPr preferRelativeResize="0"/>
          <p:nvPr/>
        </p:nvPicPr>
        <p:blipFill rotWithShape="1">
          <a:blip r:embed="rId4">
            <a:alphaModFix/>
          </a:blip>
          <a:srcRect b="0" l="0" r="0" t="0"/>
          <a:stretch/>
        </p:blipFill>
        <p:spPr>
          <a:xfrm>
            <a:off x="0" y="0"/>
            <a:ext cx="9144000" cy="5143501"/>
          </a:xfrm>
          <a:prstGeom prst="rect">
            <a:avLst/>
          </a:prstGeom>
          <a:noFill/>
          <a:ln>
            <a:noFill/>
          </a:ln>
        </p:spPr>
      </p:pic>
      <p:pic>
        <p:nvPicPr>
          <p:cNvPr descr="MICHELANGELOASU1PENSSELI.png" id="56" name="Google Shape;56;p13"/>
          <p:cNvPicPr preferRelativeResize="0"/>
          <p:nvPr/>
        </p:nvPicPr>
        <p:blipFill rotWithShape="1">
          <a:blip r:embed="rId5">
            <a:alphaModFix/>
          </a:blip>
          <a:srcRect b="0" l="0" r="0" t="0"/>
          <a:stretch/>
        </p:blipFill>
        <p:spPr>
          <a:xfrm>
            <a:off x="7294850" y="346650"/>
            <a:ext cx="1883125" cy="4715875"/>
          </a:xfrm>
          <a:prstGeom prst="rect">
            <a:avLst/>
          </a:prstGeom>
          <a:noFill/>
          <a:ln>
            <a:noFill/>
          </a:ln>
        </p:spPr>
      </p:pic>
      <p:sp>
        <p:nvSpPr>
          <p:cNvPr id="57" name="Google Shape;57;p13"/>
          <p:cNvSpPr txBox="1"/>
          <p:nvPr/>
        </p:nvSpPr>
        <p:spPr>
          <a:xfrm>
            <a:off x="1300350" y="4366875"/>
            <a:ext cx="6543300" cy="3318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Alberto Sciutto 1993.</a:t>
            </a:r>
            <a:r>
              <a:rPr b="0" i="0" lang="en" sz="900" u="none" cap="none" strike="noStrike">
                <a:solidFill>
                  <a:srgbClr val="000000"/>
                </a:solidFill>
                <a:latin typeface="Arial"/>
                <a:ea typeface="Arial"/>
                <a:cs typeface="Arial"/>
                <a:sym typeface="Arial"/>
              </a:rPr>
              <a:t>Kopio Michelangelon teoksesta Aadamin luominen 1508-1512. yksityiskokoelma. Kuva: Marco Peretto.</a:t>
            </a:r>
            <a:endParaRPr b="0" i="0" sz="900" u="none" cap="none" strike="noStrike">
              <a:solidFill>
                <a:srgbClr val="000000"/>
              </a:solidFill>
              <a:latin typeface="Arial"/>
              <a:ea typeface="Arial"/>
              <a:cs typeface="Arial"/>
              <a:sym typeface="Arial"/>
            </a:endParaRPr>
          </a:p>
        </p:txBody>
      </p:sp>
      <p:sp>
        <p:nvSpPr>
          <p:cNvPr id="58" name="Google Shape;58;p13"/>
          <p:cNvSpPr txBox="1"/>
          <p:nvPr/>
        </p:nvSpPr>
        <p:spPr>
          <a:xfrm>
            <a:off x="1830450" y="0"/>
            <a:ext cx="5777100" cy="88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rgbClr val="000000"/>
                </a:solidFill>
                <a:latin typeface="Impact"/>
                <a:ea typeface="Impact"/>
                <a:cs typeface="Impact"/>
                <a:sym typeface="Impact"/>
              </a:rPr>
              <a:t>MICHELANGELO kertoo</a:t>
            </a:r>
            <a:endParaRPr b="0" i="0" sz="4800" u="none" cap="none" strike="noStrike">
              <a:solidFill>
                <a:srgbClr val="000000"/>
              </a:solidFill>
              <a:latin typeface="Impact"/>
              <a:ea typeface="Impact"/>
              <a:cs typeface="Impact"/>
              <a:sym typeface="Impact"/>
            </a:endParaRPr>
          </a:p>
        </p:txBody>
      </p:sp>
      <p:pic>
        <p:nvPicPr>
          <p:cNvPr descr="Uskonnonopetus.fi -logo (1).png" id="59" name="Google Shape;59;p13"/>
          <p:cNvPicPr preferRelativeResize="0"/>
          <p:nvPr/>
        </p:nvPicPr>
        <p:blipFill rotWithShape="1">
          <a:blip r:embed="rId6">
            <a:alphaModFix/>
          </a:blip>
          <a:srcRect b="0" l="0" r="0" t="0"/>
          <a:stretch/>
        </p:blipFill>
        <p:spPr>
          <a:xfrm>
            <a:off x="4084800" y="4854075"/>
            <a:ext cx="1190100" cy="208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MICHELANGELO.png" id="174" name="Google Shape;174;p22"/>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2).png" id="175" name="Google Shape;175;p22"/>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ADAM.png" id="176" name="Google Shape;176;p22"/>
          <p:cNvPicPr preferRelativeResize="0"/>
          <p:nvPr/>
        </p:nvPicPr>
        <p:blipFill rotWithShape="1">
          <a:blip r:embed="rId5">
            <a:alphaModFix/>
          </a:blip>
          <a:srcRect b="0" l="0" r="0" t="0"/>
          <a:stretch/>
        </p:blipFill>
        <p:spPr>
          <a:xfrm>
            <a:off x="1209500" y="1917100"/>
            <a:ext cx="3199225" cy="2538925"/>
          </a:xfrm>
          <a:prstGeom prst="rect">
            <a:avLst/>
          </a:prstGeom>
          <a:noFill/>
          <a:ln>
            <a:noFill/>
          </a:ln>
        </p:spPr>
      </p:pic>
      <p:pic>
        <p:nvPicPr>
          <p:cNvPr descr="AIVOT2.png" id="177" name="Google Shape;177;p22"/>
          <p:cNvPicPr preferRelativeResize="0"/>
          <p:nvPr/>
        </p:nvPicPr>
        <p:blipFill rotWithShape="1">
          <a:blip r:embed="rId6">
            <a:alphaModFix/>
          </a:blip>
          <a:srcRect b="0" l="0" r="0" t="0"/>
          <a:stretch/>
        </p:blipFill>
        <p:spPr>
          <a:xfrm>
            <a:off x="4918371" y="894775"/>
            <a:ext cx="3036975" cy="3353951"/>
          </a:xfrm>
          <a:prstGeom prst="rect">
            <a:avLst/>
          </a:prstGeom>
          <a:noFill/>
          <a:ln>
            <a:noFill/>
          </a:ln>
        </p:spPr>
      </p:pic>
      <p:pic>
        <p:nvPicPr>
          <p:cNvPr descr="JUMALA.png" id="178" name="Google Shape;178;p22"/>
          <p:cNvPicPr preferRelativeResize="0"/>
          <p:nvPr/>
        </p:nvPicPr>
        <p:blipFill rotWithShape="1">
          <a:blip r:embed="rId7">
            <a:alphaModFix/>
          </a:blip>
          <a:srcRect b="0" l="0" r="0" t="0"/>
          <a:stretch/>
        </p:blipFill>
        <p:spPr>
          <a:xfrm>
            <a:off x="3750975" y="1312275"/>
            <a:ext cx="3127924" cy="1911374"/>
          </a:xfrm>
          <a:prstGeom prst="rect">
            <a:avLst/>
          </a:prstGeom>
          <a:noFill/>
          <a:ln>
            <a:noFill/>
          </a:ln>
        </p:spPr>
      </p:pic>
      <p:sp>
        <p:nvSpPr>
          <p:cNvPr id="179" name="Google Shape;179;p22"/>
          <p:cNvSpPr/>
          <p:nvPr/>
        </p:nvSpPr>
        <p:spPr>
          <a:xfrm>
            <a:off x="185875" y="381000"/>
            <a:ext cx="5210700" cy="2717100"/>
          </a:xfrm>
          <a:prstGeom prst="wedgeRoundRectCallout">
            <a:avLst>
              <a:gd fmla="val 36333" name="adj1"/>
              <a:gd fmla="val 6328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2"/>
          <p:cNvSpPr txBox="1"/>
          <p:nvPr/>
        </p:nvSpPr>
        <p:spPr>
          <a:xfrm>
            <a:off x="298725" y="435450"/>
            <a:ext cx="5143500" cy="278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Kattofreskon maalaaminen ei ole helppoa. Joudun maalaamaan korkeiden telineiden varassa. Väriä tippuu silmiini. Niska ja selkä ovat kovalla koetuksella. Talvella on kylmää ja kosteaa.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Lähetin kaikki apulaiseni pois ja teen töitä yksin. Paavi kyseli milloin teos on valmis. Vastasin hänelle, että teos on valmis sitten kun olen lopettanut.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Kun maalaan, syön vain vähän, palan leipää silloin tällöin. En halua myöskään käyttää aikaa riisuuntumiseen ja siksi nukun kengät jalassa. Näin voin keskittyä maalaamiseen.</a:t>
            </a:r>
            <a:endParaRPr b="0" i="0" sz="1400" u="none" cap="none" strike="noStrike">
              <a:solidFill>
                <a:srgbClr val="000000"/>
              </a:solidFill>
              <a:latin typeface="Arial"/>
              <a:ea typeface="Arial"/>
              <a:cs typeface="Arial"/>
              <a:sym typeface="Arial"/>
            </a:endParaRPr>
          </a:p>
        </p:txBody>
      </p:sp>
      <p:pic>
        <p:nvPicPr>
          <p:cNvPr descr="MICHELANGELOASU1PENSSELI.png" id="181" name="Google Shape;181;p22"/>
          <p:cNvPicPr preferRelativeResize="0"/>
          <p:nvPr/>
        </p:nvPicPr>
        <p:blipFill rotWithShape="1">
          <a:blip r:embed="rId8">
            <a:alphaModFix/>
          </a:blip>
          <a:srcRect b="0" l="0" r="0" t="0"/>
          <a:stretch/>
        </p:blipFill>
        <p:spPr>
          <a:xfrm flipH="1" rot="-5400000">
            <a:off x="5621793" y="1553300"/>
            <a:ext cx="2053890"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descr="Kehykset.png" id="186" name="Google Shape;186;p23"/>
          <p:cNvPicPr preferRelativeResize="0"/>
          <p:nvPr/>
        </p:nvPicPr>
        <p:blipFill rotWithShape="1">
          <a:blip r:embed="rId3">
            <a:alphaModFix/>
          </a:blip>
          <a:srcRect b="0" l="0" r="0" t="0"/>
          <a:stretch/>
        </p:blipFill>
        <p:spPr>
          <a:xfrm>
            <a:off x="-12000" y="0"/>
            <a:ext cx="9144000" cy="5143501"/>
          </a:xfrm>
          <a:prstGeom prst="rect">
            <a:avLst/>
          </a:prstGeom>
          <a:noFill/>
          <a:ln>
            <a:noFill/>
          </a:ln>
        </p:spPr>
      </p:pic>
      <p:pic>
        <p:nvPicPr>
          <p:cNvPr descr="Creazione Adamo ed Eva.png" id="187" name="Google Shape;187;p23"/>
          <p:cNvPicPr preferRelativeResize="0"/>
          <p:nvPr/>
        </p:nvPicPr>
        <p:blipFill rotWithShape="1">
          <a:blip r:embed="rId4">
            <a:alphaModFix/>
          </a:blip>
          <a:srcRect b="0" l="0" r="0" t="0"/>
          <a:stretch/>
        </p:blipFill>
        <p:spPr>
          <a:xfrm>
            <a:off x="1299525" y="993001"/>
            <a:ext cx="6598450" cy="3173850"/>
          </a:xfrm>
          <a:prstGeom prst="rect">
            <a:avLst/>
          </a:prstGeom>
          <a:noFill/>
          <a:ln>
            <a:noFill/>
          </a:ln>
        </p:spPr>
      </p:pic>
      <p:sp>
        <p:nvSpPr>
          <p:cNvPr id="188" name="Google Shape;188;p23"/>
          <p:cNvSpPr txBox="1"/>
          <p:nvPr/>
        </p:nvSpPr>
        <p:spPr>
          <a:xfrm>
            <a:off x="1426100" y="4114950"/>
            <a:ext cx="6115800" cy="3045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Alberto Sciutto 1993. Kopio Michelangelon teoksesta Aatamin luominen, yksityiskokoelma. Kuva: Marco Peretto.</a:t>
            </a:r>
            <a:endParaRPr b="0" i="0" sz="900" u="none" cap="none" strike="noStrike">
              <a:solidFill>
                <a:srgbClr val="000000"/>
              </a:solidFill>
              <a:latin typeface="Arial"/>
              <a:ea typeface="Arial"/>
              <a:cs typeface="Arial"/>
              <a:sym typeface="Arial"/>
            </a:endParaRPr>
          </a:p>
        </p:txBody>
      </p:sp>
      <p:sp>
        <p:nvSpPr>
          <p:cNvPr id="189" name="Google Shape;189;p23"/>
          <p:cNvSpPr/>
          <p:nvPr/>
        </p:nvSpPr>
        <p:spPr>
          <a:xfrm>
            <a:off x="2687500" y="74950"/>
            <a:ext cx="4122300" cy="730800"/>
          </a:xfrm>
          <a:prstGeom prst="wedgeRoundRectCallout">
            <a:avLst>
              <a:gd fmla="val 62216" name="adj1"/>
              <a:gd fmla="val 3589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Tällainen siitä tuli. Mutta katossa on vielä työtä.</a:t>
            </a:r>
            <a:endParaRPr b="0" i="0" sz="1400" u="none" cap="none" strike="noStrike">
              <a:solidFill>
                <a:srgbClr val="000000"/>
              </a:solidFill>
              <a:latin typeface="Arial"/>
              <a:ea typeface="Arial"/>
              <a:cs typeface="Arial"/>
              <a:sym typeface="Arial"/>
            </a:endParaRPr>
          </a:p>
        </p:txBody>
      </p:sp>
      <p:sp>
        <p:nvSpPr>
          <p:cNvPr id="190" name="Google Shape;190;p23"/>
          <p:cNvSpPr txBox="1"/>
          <p:nvPr/>
        </p:nvSpPr>
        <p:spPr>
          <a:xfrm>
            <a:off x="1135650" y="4491600"/>
            <a:ext cx="6848700" cy="6519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Michelangelo maalasi Sikstuksen kappelin kattoa yhteensä neljä vuotta. Kuvanveistäjän maalaama taidonnäyte on yksi maailman taiteen arvostetuimmista ja tunnetuimmista teoksista. Luomista ja kappelin muita teoksia pääsee katselemaan Vatikaanin museon sivuilla </a:t>
            </a:r>
            <a:r>
              <a:rPr b="0" i="0" lang="en" sz="1100" u="sng" cap="none" strike="noStrike">
                <a:solidFill>
                  <a:schemeClr val="hlink"/>
                </a:solidFill>
                <a:latin typeface="Arial"/>
                <a:ea typeface="Arial"/>
                <a:cs typeface="Arial"/>
                <a:sym typeface="Arial"/>
                <a:hlinkClick r:id="rId5"/>
              </a:rPr>
              <a:t>Sikstuksen kappelin virtuaalikierroksella</a:t>
            </a: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descr="MICHELANGELOASU1PENSSELI.png" id="191" name="Google Shape;191;p23"/>
          <p:cNvPicPr preferRelativeResize="0"/>
          <p:nvPr/>
        </p:nvPicPr>
        <p:blipFill rotWithShape="1">
          <a:blip r:embed="rId6">
            <a:alphaModFix/>
          </a:blip>
          <a:srcRect b="0" l="0" r="0" t="0"/>
          <a:stretch/>
        </p:blipFill>
        <p:spPr>
          <a:xfrm>
            <a:off x="7185300" y="899950"/>
            <a:ext cx="1785900" cy="44723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Kehykset.png" id="196" name="Google Shape;196;p24"/>
          <p:cNvPicPr preferRelativeResize="0"/>
          <p:nvPr/>
        </p:nvPicPr>
        <p:blipFill rotWithShape="1">
          <a:blip r:embed="rId3">
            <a:alphaModFix/>
          </a:blip>
          <a:srcRect b="0" l="0" r="0" t="0"/>
          <a:stretch/>
        </p:blipFill>
        <p:spPr>
          <a:xfrm>
            <a:off x="0" y="0"/>
            <a:ext cx="9144000" cy="5143501"/>
          </a:xfrm>
          <a:prstGeom prst="rect">
            <a:avLst/>
          </a:prstGeom>
          <a:noFill/>
          <a:ln>
            <a:noFill/>
          </a:ln>
        </p:spPr>
      </p:pic>
      <p:pic>
        <p:nvPicPr>
          <p:cNvPr descr="Creazione Adamo ed Eva.png" id="197" name="Google Shape;197;p24"/>
          <p:cNvPicPr preferRelativeResize="0"/>
          <p:nvPr/>
        </p:nvPicPr>
        <p:blipFill rotWithShape="1">
          <a:blip r:embed="rId4">
            <a:alphaModFix amt="14000"/>
          </a:blip>
          <a:srcRect b="0" l="0" r="0" t="0"/>
          <a:stretch/>
        </p:blipFill>
        <p:spPr>
          <a:xfrm>
            <a:off x="1299525" y="993001"/>
            <a:ext cx="6598450" cy="3173850"/>
          </a:xfrm>
          <a:prstGeom prst="rect">
            <a:avLst/>
          </a:prstGeom>
          <a:noFill/>
          <a:ln>
            <a:noFill/>
          </a:ln>
        </p:spPr>
      </p:pic>
      <p:sp>
        <p:nvSpPr>
          <p:cNvPr id="198" name="Google Shape;198;p24"/>
          <p:cNvSpPr/>
          <p:nvPr/>
        </p:nvSpPr>
        <p:spPr>
          <a:xfrm>
            <a:off x="1934700" y="4186050"/>
            <a:ext cx="5250600" cy="214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4"/>
          <p:cNvSpPr txBox="1"/>
          <p:nvPr/>
        </p:nvSpPr>
        <p:spPr>
          <a:xfrm>
            <a:off x="1785888" y="4109850"/>
            <a:ext cx="5572200" cy="42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Michelangelon runoja, suomentanut Yrjö Kaijärvi</a:t>
            </a:r>
            <a:endParaRPr b="0" i="0" sz="1000" u="none" cap="none" strike="noStrike">
              <a:solidFill>
                <a:srgbClr val="000000"/>
              </a:solidFill>
              <a:latin typeface="Arial"/>
              <a:ea typeface="Arial"/>
              <a:cs typeface="Arial"/>
              <a:sym typeface="Arial"/>
            </a:endParaRPr>
          </a:p>
        </p:txBody>
      </p:sp>
      <p:pic>
        <p:nvPicPr>
          <p:cNvPr descr="MICHELANGELOASU1PENSSELI.png" id="200" name="Google Shape;200;p24"/>
          <p:cNvPicPr preferRelativeResize="0"/>
          <p:nvPr/>
        </p:nvPicPr>
        <p:blipFill rotWithShape="1">
          <a:blip r:embed="rId5">
            <a:alphaModFix/>
          </a:blip>
          <a:srcRect b="0" l="0" r="0" t="0"/>
          <a:stretch/>
        </p:blipFill>
        <p:spPr>
          <a:xfrm>
            <a:off x="7444275" y="510372"/>
            <a:ext cx="1852125" cy="4638205"/>
          </a:xfrm>
          <a:prstGeom prst="rect">
            <a:avLst/>
          </a:prstGeom>
          <a:noFill/>
          <a:ln>
            <a:noFill/>
          </a:ln>
        </p:spPr>
      </p:pic>
      <p:sp>
        <p:nvSpPr>
          <p:cNvPr id="201" name="Google Shape;201;p24"/>
          <p:cNvSpPr txBox="1"/>
          <p:nvPr/>
        </p:nvSpPr>
        <p:spPr>
          <a:xfrm>
            <a:off x="1386600" y="1217950"/>
            <a:ext cx="3242700" cy="62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Se joka tyhjästä loi kerran ajan,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jota ei olemassa ollut, jakoi sen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yöksi ja päiväksi, sai päivä ylhäisen auringon,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yö kuun, pimeyden karkoittajan.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Myös syntyi luomishetkessä jo tässä</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kohtalo iloineen ja suruineen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vei tieni minut yöhön, pimeyteen,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se kohtaloni lahja syntymässä.</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4"/>
          <p:cNvSpPr txBox="1"/>
          <p:nvPr/>
        </p:nvSpPr>
        <p:spPr>
          <a:xfrm>
            <a:off x="4860925" y="1327625"/>
            <a:ext cx="2913600" cy="259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Se synkeätä synkempikin on,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jos itseänsä pilkkaa, yökin synkkenee,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elämän valitus ja piina pahentaa.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On lohduttavaa: synkkä yöni saa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vaan kirkkaammaksi kirkkaan auringon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Se syntymästä tieni valaisee.</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Kehykset.png" id="207" name="Google Shape;207;p25"/>
          <p:cNvPicPr preferRelativeResize="0"/>
          <p:nvPr/>
        </p:nvPicPr>
        <p:blipFill rotWithShape="1">
          <a:blip r:embed="rId3">
            <a:alphaModFix/>
          </a:blip>
          <a:srcRect b="0" l="0" r="0" t="0"/>
          <a:stretch/>
        </p:blipFill>
        <p:spPr>
          <a:xfrm>
            <a:off x="0" y="0"/>
            <a:ext cx="9144000" cy="5143501"/>
          </a:xfrm>
          <a:prstGeom prst="rect">
            <a:avLst/>
          </a:prstGeom>
          <a:noFill/>
          <a:ln>
            <a:noFill/>
          </a:ln>
        </p:spPr>
      </p:pic>
      <p:pic>
        <p:nvPicPr>
          <p:cNvPr descr="Creazione Adamo ed Eva.png" id="208" name="Google Shape;208;p25"/>
          <p:cNvPicPr preferRelativeResize="0"/>
          <p:nvPr/>
        </p:nvPicPr>
        <p:blipFill rotWithShape="1">
          <a:blip r:embed="rId4">
            <a:alphaModFix amt="14000"/>
          </a:blip>
          <a:srcRect b="0" l="0" r="0" t="0"/>
          <a:stretch/>
        </p:blipFill>
        <p:spPr>
          <a:xfrm>
            <a:off x="1299525" y="993001"/>
            <a:ext cx="6598450" cy="3173850"/>
          </a:xfrm>
          <a:prstGeom prst="rect">
            <a:avLst/>
          </a:prstGeom>
          <a:noFill/>
          <a:ln>
            <a:noFill/>
          </a:ln>
        </p:spPr>
      </p:pic>
      <p:sp>
        <p:nvSpPr>
          <p:cNvPr id="209" name="Google Shape;209;p25"/>
          <p:cNvSpPr/>
          <p:nvPr/>
        </p:nvSpPr>
        <p:spPr>
          <a:xfrm>
            <a:off x="1177550" y="2104700"/>
            <a:ext cx="3478500" cy="2483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Arial"/>
                <a:ea typeface="Arial"/>
                <a:cs typeface="Arial"/>
                <a:sym typeface="Arial"/>
              </a:rPr>
              <a:t>Michelangelo kertoo -diasarja on osa Agricola -opintokeskuksen Lue Kuvaa -verkkojulkaisua. </a:t>
            </a:r>
            <a:r>
              <a:rPr b="0" i="0" lang="en" sz="1000" u="sng" cap="none" strike="noStrike">
                <a:solidFill>
                  <a:schemeClr val="hlink"/>
                </a:solidFill>
                <a:latin typeface="Arial"/>
                <a:ea typeface="Arial"/>
                <a:cs typeface="Arial"/>
                <a:sym typeface="Arial"/>
                <a:hlinkClick r:id="rId5"/>
              </a:rPr>
              <a:t>www.uskonnonopetus.fi/luekuvaa</a:t>
            </a:r>
            <a:r>
              <a:rPr b="0" i="0" lang="en" sz="1000" u="none" cap="none" strike="noStrike">
                <a:solidFill>
                  <a:schemeClr val="dk1"/>
                </a:solidFill>
                <a:latin typeface="Arial"/>
                <a:ea typeface="Arial"/>
                <a:cs typeface="Arial"/>
                <a:sym typeface="Arial"/>
              </a:rPr>
              <a:t>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Arial"/>
                <a:ea typeface="Arial"/>
                <a:cs typeface="Arial"/>
                <a:sym typeface="Arial"/>
              </a:rPr>
              <a:t>Tutustu teoksen symboliikkaan ja pedagogiseen kuvan lukemisen malliin  </a:t>
            </a:r>
            <a:r>
              <a:rPr b="0" i="0" lang="en" sz="1000" u="sng" cap="none" strike="noStrike">
                <a:solidFill>
                  <a:schemeClr val="hlink"/>
                </a:solidFill>
                <a:latin typeface="Arial"/>
                <a:ea typeface="Arial"/>
                <a:cs typeface="Arial"/>
                <a:sym typeface="Arial"/>
                <a:hlinkClick r:id="rId6"/>
              </a:rPr>
              <a:t>interaktiivisessa kuvassa</a:t>
            </a:r>
            <a:r>
              <a:rPr b="0" i="0" lang="en" sz="1000" u="none" cap="none" strike="noStrike">
                <a:solidFill>
                  <a:schemeClr val="dk1"/>
                </a:solidFill>
                <a:latin typeface="Arial"/>
                <a:ea typeface="Arial"/>
                <a:cs typeface="Arial"/>
                <a:sym typeface="Arial"/>
              </a:rPr>
              <a:t> sekä kuvan historialliseen kontekstiin aikajanalla </a:t>
            </a:r>
            <a:r>
              <a:rPr b="0" i="0" lang="en" sz="1000" u="sng" cap="none" strike="noStrike">
                <a:solidFill>
                  <a:schemeClr val="hlink"/>
                </a:solidFill>
                <a:latin typeface="Arial"/>
                <a:ea typeface="Arial"/>
                <a:cs typeface="Arial"/>
                <a:sym typeface="Arial"/>
                <a:hlinkClick r:id="rId7"/>
              </a:rPr>
              <a:t>Uskonto länsimaisen taiteen historiassa.</a:t>
            </a:r>
            <a:r>
              <a:rPr b="0" i="0" lang="en" sz="1000" u="none" cap="none" strike="noStrike">
                <a:solidFill>
                  <a:schemeClr val="dk1"/>
                </a:solidFill>
                <a:latin typeface="Arial"/>
                <a:ea typeface="Arial"/>
                <a:cs typeface="Arial"/>
                <a:sym typeface="Arial"/>
              </a:rPr>
              <a:t>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000" u="none" cap="none" strike="noStrike">
                <a:solidFill>
                  <a:schemeClr val="dk1"/>
                </a:solidFill>
                <a:latin typeface="Arial"/>
                <a:ea typeface="Arial"/>
                <a:cs typeface="Arial"/>
                <a:sym typeface="Arial"/>
              </a:rPr>
              <a:t>Tekijät:</a:t>
            </a:r>
            <a:endParaRPr b="1"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Arial"/>
                <a:ea typeface="Arial"/>
                <a:cs typeface="Arial"/>
                <a:sym typeface="Arial"/>
              </a:rPr>
              <a:t>Teksti ja toteutus: Antti Huotari, Essi Ikonen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Arial"/>
                <a:ea typeface="Arial"/>
                <a:cs typeface="Arial"/>
                <a:sym typeface="Arial"/>
              </a:rPr>
              <a:t>Piirroskuvat: Antti Huotari</a:t>
            </a:r>
            <a:endParaRPr b="0" i="0" sz="1000" u="none" cap="none" strike="noStrike">
              <a:solidFill>
                <a:srgbClr val="000000"/>
              </a:solidFill>
              <a:latin typeface="Arial"/>
              <a:ea typeface="Arial"/>
              <a:cs typeface="Arial"/>
              <a:sym typeface="Arial"/>
            </a:endParaRPr>
          </a:p>
        </p:txBody>
      </p:sp>
      <p:sp>
        <p:nvSpPr>
          <p:cNvPr id="210" name="Google Shape;210;p25"/>
          <p:cNvSpPr/>
          <p:nvPr/>
        </p:nvSpPr>
        <p:spPr>
          <a:xfrm>
            <a:off x="4924925" y="2104650"/>
            <a:ext cx="3279900" cy="2483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000" u="none" cap="none" strike="noStrike">
                <a:solidFill>
                  <a:schemeClr val="dk1"/>
                </a:solidFill>
                <a:latin typeface="Arial"/>
                <a:ea typeface="Arial"/>
                <a:cs typeface="Arial"/>
                <a:sym typeface="Arial"/>
              </a:rPr>
              <a:t>Viittaustiedot:</a:t>
            </a:r>
            <a:endParaRPr b="1"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Arial"/>
                <a:ea typeface="Arial"/>
                <a:cs typeface="Arial"/>
                <a:sym typeface="Arial"/>
              </a:rPr>
              <a:t>Huotari, A. ja Ikonen, E. (2017) Michelangelo kertoo. Verkkojulkaisussa Ikonen, E. (toim.) Lue Kuvaa. Agricola -opintokeskuksen julkaisuja 1. </a:t>
            </a:r>
            <a:r>
              <a:rPr b="0" i="0" lang="en" sz="1000" u="sng" cap="none" strike="noStrike">
                <a:solidFill>
                  <a:schemeClr val="hlink"/>
                </a:solidFill>
                <a:latin typeface="Arial"/>
                <a:ea typeface="Arial"/>
                <a:cs typeface="Arial"/>
                <a:sym typeface="Arial"/>
                <a:hlinkClick r:id="rId8"/>
              </a:rPr>
              <a:t>https://docs.google.com/presentation/d/1yK-AFjRGqGqSR2P9KY9HyjMFJh4ZuFuERTcl_tO-MtQ/edit#slide=id.g258cd4c262_0_6</a:t>
            </a:r>
            <a:r>
              <a:rPr b="0" i="0" lang="en" sz="1000" u="none" cap="none" strike="noStrike">
                <a:solidFill>
                  <a:schemeClr val="dk1"/>
                </a:solidFill>
                <a:latin typeface="Arial"/>
                <a:ea typeface="Arial"/>
                <a:cs typeface="Arial"/>
                <a:sym typeface="Arial"/>
              </a:rPr>
              <a:t>  [päivämäärä jolloin viitattu]</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Arial"/>
                <a:ea typeface="Arial"/>
                <a:cs typeface="Arial"/>
                <a:sym typeface="Arial"/>
              </a:rPr>
              <a:t>Lisää Michelangelosta:</a:t>
            </a:r>
            <a:endParaRPr b="1"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Englanninkielinen artikkelikokoelma ja tehtäviä </a:t>
            </a:r>
            <a:r>
              <a:rPr b="0" i="0" lang="en" sz="1000" u="sng" cap="none" strike="noStrike">
                <a:solidFill>
                  <a:schemeClr val="hlink"/>
                </a:solidFill>
                <a:latin typeface="Arial"/>
                <a:ea typeface="Arial"/>
                <a:cs typeface="Arial"/>
                <a:sym typeface="Arial"/>
                <a:hlinkClick r:id="rId9"/>
              </a:rPr>
              <a:t>Khan Academy -verkkosivuilla</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Uskonnonopetus.fi -logo (1).png" id="211" name="Google Shape;211;p25"/>
          <p:cNvPicPr preferRelativeResize="0"/>
          <p:nvPr/>
        </p:nvPicPr>
        <p:blipFill rotWithShape="1">
          <a:blip r:embed="rId10">
            <a:alphaModFix/>
          </a:blip>
          <a:srcRect b="0" l="0" r="0" t="0"/>
          <a:stretch/>
        </p:blipFill>
        <p:spPr>
          <a:xfrm>
            <a:off x="3903300" y="4771800"/>
            <a:ext cx="1559326" cy="273100"/>
          </a:xfrm>
          <a:prstGeom prst="rect">
            <a:avLst/>
          </a:prstGeom>
          <a:noFill/>
          <a:ln>
            <a:noFill/>
          </a:ln>
        </p:spPr>
      </p:pic>
      <p:sp>
        <p:nvSpPr>
          <p:cNvPr id="212" name="Google Shape;212;p25"/>
          <p:cNvSpPr/>
          <p:nvPr/>
        </p:nvSpPr>
        <p:spPr>
          <a:xfrm>
            <a:off x="1180175" y="709650"/>
            <a:ext cx="7005600" cy="1267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Tämä diasarja on avoimen kulttuurin aineistoa. Se on julkaistu Creative Commons lisenssillä CC BY 4.0. Voit käyttää diasarjaa vapaasti, muokata siitä omia versioita, jakaa niitä ja käyttää niitä kaupallisiin tarkoituksiin. Alkuperäiset tekijätiedot on kuitenkin mainittava uuden teoksen yhteydessä.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Muokattavan version diasarjasta löydät </a:t>
            </a:r>
            <a:r>
              <a:rPr b="0" i="0" lang="en" sz="1000" u="sng" cap="none" strike="noStrike">
                <a:solidFill>
                  <a:schemeClr val="hlink"/>
                </a:solidFill>
                <a:latin typeface="Arial"/>
                <a:ea typeface="Arial"/>
                <a:cs typeface="Arial"/>
                <a:sym typeface="Arial"/>
                <a:hlinkClick r:id="rId11"/>
              </a:rPr>
              <a:t>Uskonnonopetus.fi -materiaalipankista</a:t>
            </a:r>
            <a:r>
              <a:rPr b="0" i="0" lang="en" sz="1000" u="none" cap="none" strike="noStrike">
                <a:solidFill>
                  <a:srgbClr val="000000"/>
                </a:solidFill>
                <a:latin typeface="Arial"/>
                <a:ea typeface="Arial"/>
                <a:cs typeface="Arial"/>
                <a:sym typeface="Arial"/>
              </a:rPr>
              <a:t>. Ohjeita avoimien kulttuuriaineistojen käyttöön löydät blogitekstistä </a:t>
            </a:r>
            <a:r>
              <a:rPr b="0" i="0" lang="en" sz="1000" u="sng" cap="none" strike="noStrike">
                <a:solidFill>
                  <a:schemeClr val="hlink"/>
                </a:solidFill>
                <a:latin typeface="Arial"/>
                <a:ea typeface="Arial"/>
                <a:cs typeface="Arial"/>
                <a:sym typeface="Arial"/>
                <a:hlinkClick r:id="rId12"/>
              </a:rPr>
              <a:t>Avoimet kulttuuriaineistot opetuksessa</a:t>
            </a: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descr="MICHELANGELO.png" id="64" name="Google Shape;64;p14"/>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ADAM.png" id="65" name="Google Shape;65;p14"/>
          <p:cNvPicPr preferRelativeResize="0"/>
          <p:nvPr/>
        </p:nvPicPr>
        <p:blipFill rotWithShape="1">
          <a:blip r:embed="rId4">
            <a:alphaModFix/>
          </a:blip>
          <a:srcRect b="0" l="0" r="0" t="0"/>
          <a:stretch/>
        </p:blipFill>
        <p:spPr>
          <a:xfrm>
            <a:off x="1209500" y="1917100"/>
            <a:ext cx="3199225" cy="2538925"/>
          </a:xfrm>
          <a:prstGeom prst="rect">
            <a:avLst/>
          </a:prstGeom>
          <a:noFill/>
          <a:ln>
            <a:noFill/>
          </a:ln>
        </p:spPr>
      </p:pic>
      <p:pic>
        <p:nvPicPr>
          <p:cNvPr descr="MICHELANGELOASU1PENSSELI.png" id="66" name="Google Shape;66;p14"/>
          <p:cNvPicPr preferRelativeResize="0"/>
          <p:nvPr/>
        </p:nvPicPr>
        <p:blipFill rotWithShape="1">
          <a:blip r:embed="rId5">
            <a:alphaModFix/>
          </a:blip>
          <a:srcRect b="0" l="0" r="0" t="0"/>
          <a:stretch/>
        </p:blipFill>
        <p:spPr>
          <a:xfrm rot="5400000">
            <a:off x="3553305" y="1742575"/>
            <a:ext cx="2053890" cy="5143501"/>
          </a:xfrm>
          <a:prstGeom prst="rect">
            <a:avLst/>
          </a:prstGeom>
          <a:noFill/>
          <a:ln>
            <a:noFill/>
          </a:ln>
        </p:spPr>
      </p:pic>
      <p:pic>
        <p:nvPicPr>
          <p:cNvPr descr="AIVOT2.png" id="67" name="Google Shape;67;p14"/>
          <p:cNvPicPr preferRelativeResize="0"/>
          <p:nvPr/>
        </p:nvPicPr>
        <p:blipFill rotWithShape="1">
          <a:blip r:embed="rId6">
            <a:alphaModFix/>
          </a:blip>
          <a:srcRect b="0" l="0" r="0" t="0"/>
          <a:stretch/>
        </p:blipFill>
        <p:spPr>
          <a:xfrm>
            <a:off x="4918371" y="894775"/>
            <a:ext cx="3036975" cy="3353951"/>
          </a:xfrm>
          <a:prstGeom prst="rect">
            <a:avLst/>
          </a:prstGeom>
          <a:noFill/>
          <a:ln>
            <a:noFill/>
          </a:ln>
        </p:spPr>
      </p:pic>
      <p:pic>
        <p:nvPicPr>
          <p:cNvPr descr="JUMALA.png" id="68" name="Google Shape;68;p14"/>
          <p:cNvPicPr preferRelativeResize="0"/>
          <p:nvPr/>
        </p:nvPicPr>
        <p:blipFill rotWithShape="1">
          <a:blip r:embed="rId7">
            <a:alphaModFix/>
          </a:blip>
          <a:srcRect b="0" l="0" r="0" t="0"/>
          <a:stretch/>
        </p:blipFill>
        <p:spPr>
          <a:xfrm>
            <a:off x="3750975" y="1312275"/>
            <a:ext cx="3127924" cy="1911374"/>
          </a:xfrm>
          <a:prstGeom prst="rect">
            <a:avLst/>
          </a:prstGeom>
          <a:noFill/>
          <a:ln>
            <a:noFill/>
          </a:ln>
        </p:spPr>
      </p:pic>
      <p:sp>
        <p:nvSpPr>
          <p:cNvPr id="69" name="Google Shape;69;p14"/>
          <p:cNvSpPr/>
          <p:nvPr/>
        </p:nvSpPr>
        <p:spPr>
          <a:xfrm>
            <a:off x="1487325" y="806250"/>
            <a:ext cx="3127800" cy="1620300"/>
          </a:xfrm>
          <a:prstGeom prst="wedgeRoundRectCallout">
            <a:avLst>
              <a:gd fmla="val 65994" name="adj1"/>
              <a:gd fmla="val 90826"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4"/>
          <p:cNvSpPr txBox="1"/>
          <p:nvPr/>
        </p:nvSpPr>
        <p:spPr>
          <a:xfrm>
            <a:off x="1487325" y="894775"/>
            <a:ext cx="3127800" cy="182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Olen Michelangelo di Lodovico Buonarroti Simoni ja olen juuri maalaamassa kuvaa Aadamin luomisesta Sikstuksen kappelin kattoon. En haluaisi olla täällä ollenkaan.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descr="MICHELANGELO.png" id="75" name="Google Shape;75;p15"/>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2).png" id="76" name="Google Shape;76;p15"/>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MICHELANGELOASU1PENSSELI.png" id="77" name="Google Shape;77;p15"/>
          <p:cNvPicPr preferRelativeResize="0"/>
          <p:nvPr/>
        </p:nvPicPr>
        <p:blipFill rotWithShape="1">
          <a:blip r:embed="rId5">
            <a:alphaModFix/>
          </a:blip>
          <a:srcRect b="0" l="0" r="0" t="0"/>
          <a:stretch/>
        </p:blipFill>
        <p:spPr>
          <a:xfrm>
            <a:off x="7275899" y="986036"/>
            <a:ext cx="1840950" cy="4610227"/>
          </a:xfrm>
          <a:prstGeom prst="rect">
            <a:avLst/>
          </a:prstGeom>
          <a:noFill/>
          <a:ln>
            <a:noFill/>
          </a:ln>
        </p:spPr>
      </p:pic>
      <p:sp>
        <p:nvSpPr>
          <p:cNvPr id="78" name="Google Shape;78;p15"/>
          <p:cNvSpPr txBox="1"/>
          <p:nvPr/>
        </p:nvSpPr>
        <p:spPr>
          <a:xfrm>
            <a:off x="4338900" y="166475"/>
            <a:ext cx="3239400" cy="240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 name="Google Shape;79;p15"/>
          <p:cNvSpPr/>
          <p:nvPr/>
        </p:nvSpPr>
        <p:spPr>
          <a:xfrm>
            <a:off x="898200" y="84125"/>
            <a:ext cx="6680100" cy="768000"/>
          </a:xfrm>
          <a:prstGeom prst="wedgeRoundRectCallout">
            <a:avLst>
              <a:gd fmla="val 58255" name="adj1"/>
              <a:gd fmla="val 568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Oikeastaan olen kuvanveistäjä. Kiven työstäminen tuli minulle tutuksi jo lapsena. Äitini kuoli ollessani kuusivuotias ja asuin kivenhakkaajan perheessä kunnes menin kouluun 10-vuotiaana.</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ichelangelo's_Pietà_Saint_Peter's_Basilica_Vatican_City.jpg" id="80" name="Google Shape;80;p15"/>
          <p:cNvPicPr preferRelativeResize="0"/>
          <p:nvPr/>
        </p:nvPicPr>
        <p:blipFill rotWithShape="1">
          <a:blip r:embed="rId6">
            <a:alphaModFix/>
          </a:blip>
          <a:srcRect b="16296" l="0" r="0" t="0"/>
          <a:stretch/>
        </p:blipFill>
        <p:spPr>
          <a:xfrm>
            <a:off x="3659150" y="986025"/>
            <a:ext cx="2973301" cy="2298025"/>
          </a:xfrm>
          <a:prstGeom prst="rect">
            <a:avLst/>
          </a:prstGeom>
          <a:noFill/>
          <a:ln cap="flat" cmpd="sng" w="76200">
            <a:solidFill>
              <a:srgbClr val="F3F3F3"/>
            </a:solidFill>
            <a:prstDash val="solid"/>
            <a:round/>
            <a:headEnd len="sm" w="sm" type="none"/>
            <a:tailEnd len="sm" w="sm" type="none"/>
          </a:ln>
        </p:spPr>
      </p:pic>
      <p:pic>
        <p:nvPicPr>
          <p:cNvPr descr="'David'_by_Michelangelo_Fir_JBU002.jpg" id="81" name="Google Shape;81;p15"/>
          <p:cNvPicPr preferRelativeResize="0"/>
          <p:nvPr/>
        </p:nvPicPr>
        <p:blipFill rotWithShape="1">
          <a:blip r:embed="rId7">
            <a:alphaModFix/>
          </a:blip>
          <a:srcRect b="0" l="0" r="0" t="0"/>
          <a:stretch/>
        </p:blipFill>
        <p:spPr>
          <a:xfrm>
            <a:off x="420650" y="986023"/>
            <a:ext cx="2535601" cy="3803445"/>
          </a:xfrm>
          <a:prstGeom prst="rect">
            <a:avLst/>
          </a:prstGeom>
          <a:noFill/>
          <a:ln cap="flat" cmpd="sng" w="76200">
            <a:solidFill>
              <a:srgbClr val="FFFFFF"/>
            </a:solidFill>
            <a:prstDash val="solid"/>
            <a:round/>
            <a:headEnd len="sm" w="sm" type="none"/>
            <a:tailEnd len="sm" w="sm" type="none"/>
          </a:ln>
        </p:spPr>
      </p:pic>
      <p:sp>
        <p:nvSpPr>
          <p:cNvPr id="82" name="Google Shape;82;p15"/>
          <p:cNvSpPr/>
          <p:nvPr/>
        </p:nvSpPr>
        <p:spPr>
          <a:xfrm>
            <a:off x="3523200" y="3457250"/>
            <a:ext cx="3928200" cy="1511400"/>
          </a:xfrm>
          <a:prstGeom prst="wedgeRoundRectCallout">
            <a:avLst>
              <a:gd fmla="val 55951" name="adj1"/>
              <a:gd fmla="val -55451"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 Tässä on muutamia veistoksiani.Pietà on ainoa työ, jonka signeerasin urani aikana. Teoksen valmistuttua liikkui huhuja, että sen olisi tehnyt joku muu. Menin salaa yöllä Pietarinkirkkoon ja hakkasin signeeraukseni marmoriin. Nolotti vähän jälkeenpäin ja vannoin etten enää signeeraa yhtään mitään.</a:t>
            </a:r>
            <a:endParaRPr b="0" i="0" sz="1200" u="none" cap="none" strike="noStrike">
              <a:solidFill>
                <a:schemeClr val="dk1"/>
              </a:solidFill>
              <a:latin typeface="Arial"/>
              <a:ea typeface="Arial"/>
              <a:cs typeface="Arial"/>
              <a:sym typeface="Arial"/>
            </a:endParaRPr>
          </a:p>
        </p:txBody>
      </p:sp>
      <p:sp>
        <p:nvSpPr>
          <p:cNvPr id="83" name="Google Shape;83;p15"/>
          <p:cNvSpPr txBox="1"/>
          <p:nvPr/>
        </p:nvSpPr>
        <p:spPr>
          <a:xfrm>
            <a:off x="3824650" y="3128750"/>
            <a:ext cx="2723100" cy="2577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Pietà, 1499.  Kuva: </a:t>
            </a:r>
            <a:r>
              <a:rPr b="0" i="0" lang="en" sz="800" u="sng" cap="none" strike="noStrike">
                <a:solidFill>
                  <a:schemeClr val="hlink"/>
                </a:solidFill>
                <a:latin typeface="Arial"/>
                <a:ea typeface="Arial"/>
                <a:cs typeface="Arial"/>
                <a:sym typeface="Arial"/>
                <a:hlinkClick r:id="rId8"/>
              </a:rPr>
              <a:t>Wikimedia Commons</a:t>
            </a:r>
            <a:r>
              <a:rPr b="0" i="0" lang="en" sz="800" u="none" cap="none" strike="noStrike">
                <a:solidFill>
                  <a:schemeClr val="dk1"/>
                </a:solidFill>
                <a:latin typeface="Arial"/>
                <a:ea typeface="Arial"/>
                <a:cs typeface="Arial"/>
                <a:sym typeface="Arial"/>
              </a:rPr>
              <a:t>.</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5"/>
          <p:cNvSpPr txBox="1"/>
          <p:nvPr/>
        </p:nvSpPr>
        <p:spPr>
          <a:xfrm>
            <a:off x="550851" y="4649750"/>
            <a:ext cx="2275200" cy="3753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800" u="none" cap="none" strike="noStrike">
                <a:solidFill>
                  <a:schemeClr val="dk1"/>
                </a:solidFill>
                <a:latin typeface="Arial"/>
                <a:ea typeface="Arial"/>
                <a:cs typeface="Arial"/>
                <a:sym typeface="Arial"/>
              </a:rPr>
              <a:t>David, 1501-1504. Kuva: Jörg Bittner Unna. </a:t>
            </a:r>
            <a:r>
              <a:rPr b="0" i="0" lang="en" sz="800" u="sng" cap="none" strike="noStrike">
                <a:solidFill>
                  <a:schemeClr val="hlink"/>
                </a:solidFill>
                <a:latin typeface="Arial"/>
                <a:ea typeface="Arial"/>
                <a:cs typeface="Arial"/>
                <a:sym typeface="Arial"/>
                <a:hlinkClick r:id="rId9"/>
              </a:rPr>
              <a:t>CC BY 3.0</a:t>
            </a:r>
            <a:r>
              <a:rPr b="0" i="0" lang="en" sz="800" u="none" cap="none" strike="noStrike">
                <a:solidFill>
                  <a:schemeClr val="dk1"/>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10"/>
              </a:rPr>
              <a:t>Wikimedia Commons</a:t>
            </a:r>
            <a:r>
              <a:rPr b="0" i="0" lang="en" sz="800" u="none" cap="none" strike="noStrike">
                <a:solidFill>
                  <a:schemeClr val="dk1"/>
                </a:solidFill>
                <a:latin typeface="Arial"/>
                <a:ea typeface="Arial"/>
                <a:cs typeface="Arial"/>
                <a:sym typeface="Arial"/>
              </a:rPr>
              <a:t>.</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MICHELANGELO.png" id="89" name="Google Shape;89;p16"/>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2).png" id="90" name="Google Shape;90;p16"/>
          <p:cNvPicPr preferRelativeResize="0"/>
          <p:nvPr/>
        </p:nvPicPr>
        <p:blipFill rotWithShape="1">
          <a:blip r:embed="rId4">
            <a:alphaModFix/>
          </a:blip>
          <a:srcRect b="0" l="0" r="0" t="0"/>
          <a:stretch/>
        </p:blipFill>
        <p:spPr>
          <a:xfrm>
            <a:off x="0" y="0"/>
            <a:ext cx="9144000" cy="5143500"/>
          </a:xfrm>
          <a:prstGeom prst="rect">
            <a:avLst/>
          </a:prstGeom>
          <a:noFill/>
          <a:ln>
            <a:noFill/>
          </a:ln>
        </p:spPr>
      </p:pic>
      <p:sp>
        <p:nvSpPr>
          <p:cNvPr id="91" name="Google Shape;91;p16"/>
          <p:cNvSpPr/>
          <p:nvPr/>
        </p:nvSpPr>
        <p:spPr>
          <a:xfrm>
            <a:off x="1463600" y="267725"/>
            <a:ext cx="2870400" cy="4271700"/>
          </a:xfrm>
          <a:prstGeom prst="wedgeRoundRectCallout">
            <a:avLst>
              <a:gd fmla="val -53982" name="adj1"/>
              <a:gd fmla="val -44545"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ICHELANGELOASU1PENSSELI.png" id="92" name="Google Shape;92;p16"/>
          <p:cNvPicPr preferRelativeResize="0"/>
          <p:nvPr/>
        </p:nvPicPr>
        <p:blipFill rotWithShape="1">
          <a:blip r:embed="rId5">
            <a:alphaModFix/>
          </a:blip>
          <a:srcRect b="0" l="0" r="0" t="0"/>
          <a:stretch/>
        </p:blipFill>
        <p:spPr>
          <a:xfrm flipH="1">
            <a:off x="-138720" y="97263"/>
            <a:ext cx="2053890" cy="5143501"/>
          </a:xfrm>
          <a:prstGeom prst="rect">
            <a:avLst/>
          </a:prstGeom>
          <a:noFill/>
          <a:ln>
            <a:noFill/>
          </a:ln>
        </p:spPr>
      </p:pic>
      <p:sp>
        <p:nvSpPr>
          <p:cNvPr id="93" name="Google Shape;93;p16"/>
          <p:cNvSpPr txBox="1"/>
          <p:nvPr/>
        </p:nvSpPr>
        <p:spPr>
          <a:xfrm>
            <a:off x="1559900" y="434075"/>
            <a:ext cx="2677800" cy="31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Pidin enemmän piirtämisestä kuin koulusta. Isäni ei kuitenkaan toivonut minusta taiteilijaa. Suvussani ei ollut koskaan ollut ketään fyysistä työtä tekevää ja yleensä sukuni jäsenet päätyivät kirkon töihin tai sotilasuralle. Käsityöläisyyttä pidettiin nolona.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Lopulta isäni joutui antamaan periksi. Pääsin 13-vuotiaana oppilaaksi taiteilija Domenico Ghirlandaion pajaan Firenzeen. Opin häneltä paljon esimerkiksi freskotekniikasta.</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6"/>
          <p:cNvSpPr txBox="1"/>
          <p:nvPr/>
        </p:nvSpPr>
        <p:spPr>
          <a:xfrm>
            <a:off x="5046100" y="3596975"/>
            <a:ext cx="3248700" cy="3975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Domenico Ghirlandaio: Marian syntymä -fresko Santa Maria Novella -katedraalista, 1485-1490. Kuva: </a:t>
            </a:r>
            <a:r>
              <a:rPr b="0" i="0" lang="en" sz="800" u="none" cap="none" strike="noStrike">
                <a:solidFill>
                  <a:schemeClr val="accent2"/>
                </a:solidFill>
                <a:highlight>
                  <a:srgbClr val="FFFFFF"/>
                </a:highlight>
                <a:latin typeface="Arial"/>
                <a:ea typeface="Arial"/>
                <a:cs typeface="Arial"/>
                <a:sym typeface="Arial"/>
              </a:rPr>
              <a:t>virtusincertu</a:t>
            </a:r>
            <a:r>
              <a:rPr b="0" i="0" lang="en" sz="800" u="none" cap="none" strike="noStrike">
                <a:solidFill>
                  <a:srgbClr val="000000"/>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6"/>
              </a:rPr>
              <a:t>CC BY 2.0</a:t>
            </a:r>
            <a:r>
              <a:rPr b="0" i="0" lang="en" sz="800" u="none" cap="none" strike="noStrike">
                <a:solidFill>
                  <a:schemeClr val="dk1"/>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7"/>
              </a:rPr>
              <a:t>Flick.</a:t>
            </a:r>
            <a:endParaRPr b="0" i="0" sz="800" u="none" cap="none" strike="noStrike">
              <a:solidFill>
                <a:srgbClr val="000000"/>
              </a:solidFill>
              <a:latin typeface="Arial"/>
              <a:ea typeface="Arial"/>
              <a:cs typeface="Arial"/>
              <a:sym typeface="Arial"/>
            </a:endParaRPr>
          </a:p>
        </p:txBody>
      </p:sp>
      <p:pic>
        <p:nvPicPr>
          <p:cNvPr id="95" name="Google Shape;95;p16"/>
          <p:cNvPicPr preferRelativeResize="0"/>
          <p:nvPr/>
        </p:nvPicPr>
        <p:blipFill rotWithShape="1">
          <a:blip r:embed="rId8">
            <a:alphaModFix/>
          </a:blip>
          <a:srcRect b="0" l="0" r="0" t="0"/>
          <a:stretch/>
        </p:blipFill>
        <p:spPr>
          <a:xfrm>
            <a:off x="4604650" y="541100"/>
            <a:ext cx="3931774" cy="2948850"/>
          </a:xfrm>
          <a:prstGeom prst="rect">
            <a:avLst/>
          </a:prstGeom>
          <a:noFill/>
          <a:ln cap="flat" cmpd="sng" w="76200">
            <a:solidFill>
              <a:srgbClr val="F3F3F3"/>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descr="MICHELANGELO.png" id="100" name="Google Shape;100;p17"/>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2).png" id="101" name="Google Shape;101;p17"/>
          <p:cNvPicPr preferRelativeResize="0"/>
          <p:nvPr/>
        </p:nvPicPr>
        <p:blipFill rotWithShape="1">
          <a:blip r:embed="rId4">
            <a:alphaModFix/>
          </a:blip>
          <a:srcRect b="0" l="0" r="0" t="0"/>
          <a:stretch/>
        </p:blipFill>
        <p:spPr>
          <a:xfrm>
            <a:off x="0" y="0"/>
            <a:ext cx="9144000" cy="5143500"/>
          </a:xfrm>
          <a:prstGeom prst="rect">
            <a:avLst/>
          </a:prstGeom>
          <a:noFill/>
          <a:ln>
            <a:noFill/>
          </a:ln>
        </p:spPr>
      </p:pic>
      <p:sp>
        <p:nvSpPr>
          <p:cNvPr id="102" name="Google Shape;102;p17"/>
          <p:cNvSpPr/>
          <p:nvPr/>
        </p:nvSpPr>
        <p:spPr>
          <a:xfrm>
            <a:off x="2918375" y="206475"/>
            <a:ext cx="2441700" cy="3658200"/>
          </a:xfrm>
          <a:prstGeom prst="wedgeRoundRectCallout">
            <a:avLst>
              <a:gd fmla="val 61578" name="adj1"/>
              <a:gd fmla="val -1175"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7"/>
          <p:cNvSpPr/>
          <p:nvPr/>
        </p:nvSpPr>
        <p:spPr>
          <a:xfrm>
            <a:off x="6752450" y="3610838"/>
            <a:ext cx="1884300" cy="389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7"/>
          <p:cNvSpPr txBox="1"/>
          <p:nvPr/>
        </p:nvSpPr>
        <p:spPr>
          <a:xfrm>
            <a:off x="3031325" y="296025"/>
            <a:ext cx="2215800" cy="347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Ghirlandaion myötävaikutuksella pääsin jo seuraavana vuonna Firenzeä hallitsevien de Medicien palvelukseen. </a:t>
            </a:r>
            <a:r>
              <a:rPr b="0" i="0" lang="en" sz="1400" u="none" cap="none" strike="noStrike">
                <a:solidFill>
                  <a:srgbClr val="000000"/>
                </a:solidFill>
                <a:latin typeface="Arial"/>
                <a:ea typeface="Arial"/>
                <a:cs typeface="Arial"/>
                <a:sym typeface="Arial"/>
              </a:rPr>
              <a:t>Kävin heidän perustamaansa koulua, jossa vaalittiin antiikin ajan sivistystä. Siellä kohtasivat parhaat filosofit, kirjailijat ja oppineet. Siellä opin myös kirjoittamaan sonetteja*, joita pidettiin silloin yhtenä sivistyksen mittana.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ichelangelo,_madonna_della_scala,_1491_ca,_01.JPG" id="105" name="Google Shape;105;p17"/>
          <p:cNvPicPr preferRelativeResize="0"/>
          <p:nvPr/>
        </p:nvPicPr>
        <p:blipFill rotWithShape="1">
          <a:blip r:embed="rId5">
            <a:alphaModFix/>
          </a:blip>
          <a:srcRect b="0" l="0" r="0" t="0"/>
          <a:stretch/>
        </p:blipFill>
        <p:spPr>
          <a:xfrm>
            <a:off x="6121300" y="452301"/>
            <a:ext cx="2215700" cy="3082725"/>
          </a:xfrm>
          <a:prstGeom prst="rect">
            <a:avLst/>
          </a:prstGeom>
          <a:noFill/>
          <a:ln cap="flat" cmpd="sng" w="76200">
            <a:solidFill>
              <a:srgbClr val="D8D999"/>
            </a:solidFill>
            <a:prstDash val="solid"/>
            <a:round/>
            <a:headEnd len="sm" w="sm" type="none"/>
            <a:tailEnd len="sm" w="sm" type="none"/>
          </a:ln>
        </p:spPr>
      </p:pic>
      <p:sp>
        <p:nvSpPr>
          <p:cNvPr id="106" name="Google Shape;106;p17"/>
          <p:cNvSpPr txBox="1"/>
          <p:nvPr/>
        </p:nvSpPr>
        <p:spPr>
          <a:xfrm>
            <a:off x="6638000" y="3565838"/>
            <a:ext cx="2113200" cy="47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Portaiden madonna, 1491. </a:t>
            </a:r>
            <a:r>
              <a:rPr b="0" i="0" lang="en" sz="800" u="none" cap="none" strike="noStrike">
                <a:solidFill>
                  <a:schemeClr val="dk1"/>
                </a:solidFill>
                <a:latin typeface="Arial"/>
                <a:ea typeface="Arial"/>
                <a:cs typeface="Arial"/>
                <a:sym typeface="Arial"/>
              </a:rPr>
              <a:t>Kuva: Sailko. </a:t>
            </a:r>
            <a:r>
              <a:rPr b="0" i="0" lang="en" sz="800" u="sng" cap="none" strike="noStrike">
                <a:solidFill>
                  <a:schemeClr val="hlink"/>
                </a:solidFill>
                <a:latin typeface="Arial"/>
                <a:ea typeface="Arial"/>
                <a:cs typeface="Arial"/>
                <a:sym typeface="Arial"/>
                <a:hlinkClick r:id="rId6"/>
              </a:rPr>
              <a:t>CC BY 3.0</a:t>
            </a:r>
            <a:r>
              <a:rPr b="0" i="0" lang="en" sz="800" u="none" cap="none" strike="noStrike">
                <a:solidFill>
                  <a:schemeClr val="dk1"/>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7"/>
              </a:rPr>
              <a:t>Wikimedia Commons</a:t>
            </a:r>
            <a:r>
              <a:rPr b="0" i="0" lang="en" sz="800" u="none" cap="none" strike="noStrike">
                <a:solidFill>
                  <a:schemeClr val="dk1"/>
                </a:solidFill>
                <a:latin typeface="Arial"/>
                <a:ea typeface="Arial"/>
                <a:cs typeface="Arial"/>
                <a:sym typeface="Arial"/>
              </a:rPr>
              <a:t>.</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p:txBody>
      </p:sp>
      <p:pic>
        <p:nvPicPr>
          <p:cNvPr descr="MICHELANGELOASU1PENSSELI.png" id="107" name="Google Shape;107;p17"/>
          <p:cNvPicPr preferRelativeResize="0"/>
          <p:nvPr/>
        </p:nvPicPr>
        <p:blipFill rotWithShape="1">
          <a:blip r:embed="rId8">
            <a:alphaModFix/>
          </a:blip>
          <a:srcRect b="0" l="0" r="0" t="0"/>
          <a:stretch/>
        </p:blipFill>
        <p:spPr>
          <a:xfrm>
            <a:off x="4677449" y="2142075"/>
            <a:ext cx="2398453" cy="6006350"/>
          </a:xfrm>
          <a:prstGeom prst="rect">
            <a:avLst/>
          </a:prstGeom>
          <a:noFill/>
          <a:ln>
            <a:noFill/>
          </a:ln>
        </p:spPr>
      </p:pic>
      <p:sp>
        <p:nvSpPr>
          <p:cNvPr id="108" name="Google Shape;108;p17"/>
          <p:cNvSpPr txBox="1"/>
          <p:nvPr/>
        </p:nvSpPr>
        <p:spPr>
          <a:xfrm>
            <a:off x="3087875" y="4355500"/>
            <a:ext cx="5126700" cy="704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*Sonetti on runomuoto, joka oli suosittu renessanssiaikana. Michelangelo kirjoitti elämänsä aikana paljon sonetteja. Esimerkiksi ystävälleen Vittoria Colonnalle kirjoitetuissa soneteissa hän käsittelee uskonnollisia teemoja. </a:t>
            </a:r>
            <a:endParaRPr b="0" i="0" sz="1400" u="none" cap="none" strike="noStrike">
              <a:solidFill>
                <a:srgbClr val="000000"/>
              </a:solidFill>
              <a:latin typeface="Arial"/>
              <a:ea typeface="Arial"/>
              <a:cs typeface="Arial"/>
              <a:sym typeface="Arial"/>
            </a:endParaRPr>
          </a:p>
        </p:txBody>
      </p:sp>
      <p:pic>
        <p:nvPicPr>
          <p:cNvPr descr="Lorenzo de Medici.jpg" id="109" name="Google Shape;109;p17"/>
          <p:cNvPicPr preferRelativeResize="0"/>
          <p:nvPr/>
        </p:nvPicPr>
        <p:blipFill rotWithShape="1">
          <a:blip r:embed="rId9">
            <a:alphaModFix/>
          </a:blip>
          <a:srcRect b="0" l="0" r="0" t="0"/>
          <a:stretch/>
        </p:blipFill>
        <p:spPr>
          <a:xfrm>
            <a:off x="349179" y="296025"/>
            <a:ext cx="2398450" cy="2895501"/>
          </a:xfrm>
          <a:prstGeom prst="rect">
            <a:avLst/>
          </a:prstGeom>
          <a:noFill/>
          <a:ln>
            <a:noFill/>
          </a:ln>
        </p:spPr>
      </p:pic>
      <p:sp>
        <p:nvSpPr>
          <p:cNvPr id="110" name="Google Shape;110;p17"/>
          <p:cNvSpPr txBox="1"/>
          <p:nvPr/>
        </p:nvSpPr>
        <p:spPr>
          <a:xfrm>
            <a:off x="418500" y="3252950"/>
            <a:ext cx="2256300" cy="479700"/>
          </a:xfrm>
          <a:prstGeom prst="rect">
            <a:avLst/>
          </a:prstGeom>
          <a:solidFill>
            <a:srgbClr val="F3F3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Lorenzo de Medici, </a:t>
            </a:r>
            <a:r>
              <a:rPr b="0" i="0" lang="en" sz="800" u="none" cap="none" strike="noStrike">
                <a:solidFill>
                  <a:srgbClr val="363636"/>
                </a:solidFill>
                <a:highlight>
                  <a:srgbClr val="F0F0F0"/>
                </a:highlight>
                <a:latin typeface="Arial"/>
                <a:ea typeface="Arial"/>
                <a:cs typeface="Arial"/>
                <a:sym typeface="Arial"/>
              </a:rPr>
              <a:t>1478/1521</a:t>
            </a:r>
            <a:r>
              <a:rPr b="0" i="0" lang="en" sz="800" u="none" cap="none" strike="noStrike">
                <a:solidFill>
                  <a:srgbClr val="000000"/>
                </a:solidFill>
                <a:latin typeface="Arial"/>
                <a:ea typeface="Arial"/>
                <a:cs typeface="Arial"/>
                <a:sym typeface="Arial"/>
              </a:rPr>
              <a:t> välillä. Tuntematon taiteilija. National Gallery or Arts. PD. </a:t>
            </a:r>
            <a:r>
              <a:rPr b="0" i="0" lang="en" sz="800" u="sng" cap="none" strike="noStrike">
                <a:solidFill>
                  <a:schemeClr val="hlink"/>
                </a:solidFill>
                <a:latin typeface="Arial"/>
                <a:ea typeface="Arial"/>
                <a:cs typeface="Arial"/>
                <a:sym typeface="Arial"/>
                <a:hlinkClick r:id="rId10"/>
              </a:rPr>
              <a:t>kuva</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MICHELANGELO.png" id="115" name="Google Shape;115;p18"/>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2).png" id="116" name="Google Shape;116;p18"/>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MICHELANGELOASU1PENSSELI.png" id="117" name="Google Shape;117;p18"/>
          <p:cNvPicPr preferRelativeResize="0"/>
          <p:nvPr/>
        </p:nvPicPr>
        <p:blipFill rotWithShape="1">
          <a:blip r:embed="rId5">
            <a:alphaModFix/>
          </a:blip>
          <a:srcRect b="0" l="0" r="0" t="0"/>
          <a:stretch/>
        </p:blipFill>
        <p:spPr>
          <a:xfrm>
            <a:off x="6969830" y="0"/>
            <a:ext cx="2053890" cy="5143501"/>
          </a:xfrm>
          <a:prstGeom prst="rect">
            <a:avLst/>
          </a:prstGeom>
          <a:noFill/>
          <a:ln>
            <a:noFill/>
          </a:ln>
        </p:spPr>
      </p:pic>
      <p:sp>
        <p:nvSpPr>
          <p:cNvPr id="118" name="Google Shape;118;p18"/>
          <p:cNvSpPr/>
          <p:nvPr/>
        </p:nvSpPr>
        <p:spPr>
          <a:xfrm>
            <a:off x="343700" y="207175"/>
            <a:ext cx="6897600" cy="2364600"/>
          </a:xfrm>
          <a:prstGeom prst="wedgeRoundRectCallout">
            <a:avLst>
              <a:gd fmla="val 53778" name="adj1"/>
              <a:gd fmla="val -2217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8"/>
          <p:cNvSpPr txBox="1"/>
          <p:nvPr/>
        </p:nvSpPr>
        <p:spPr>
          <a:xfrm>
            <a:off x="482075" y="310200"/>
            <a:ext cx="6767100" cy="247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Minua kiinnostaa antiikin taide. Haluan olla yhtä hyvä kuin sen ajan mestarit. Ihailen myös kuvanveistäjä Jacopo della Querciaa. Nähtyäni della Quercian teoksia Bolognassa kirjoitin isälleni: “Voi jos minä joskus osaisin tehdä jotain tuon kaltaista. Quercia kuvaa ihmisruumista niin todentuntuisesti.”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Anatomia on intohimoni. Olen tehnyt ruumiinavauksia nähdäkseni mitä ihmisen sisällä on, vaikka se on kielletty kuolemanrangaistuksen uhalla. Tehdessäni enkeliä Bolognassa Pyhän Dominicuksen haudalle kirjoitin isälleni: “Onkohan enkelin sisällä yhtä pitkästi suolia kuin ihmisen sisällä?” </a:t>
            </a:r>
            <a:endParaRPr b="0" i="0" sz="1400" u="none" cap="none" strike="noStrike">
              <a:solidFill>
                <a:srgbClr val="000000"/>
              </a:solidFill>
              <a:latin typeface="Arial"/>
              <a:ea typeface="Arial"/>
              <a:cs typeface="Arial"/>
              <a:sym typeface="Arial"/>
            </a:endParaRPr>
          </a:p>
        </p:txBody>
      </p:sp>
      <p:pic>
        <p:nvPicPr>
          <p:cNvPr descr="27121476701_a50120b696_z.jpg" id="120" name="Google Shape;120;p18"/>
          <p:cNvPicPr preferRelativeResize="0"/>
          <p:nvPr/>
        </p:nvPicPr>
        <p:blipFill rotWithShape="1">
          <a:blip r:embed="rId6">
            <a:alphaModFix/>
          </a:blip>
          <a:srcRect b="0" l="0" r="0" t="0"/>
          <a:stretch/>
        </p:blipFill>
        <p:spPr>
          <a:xfrm>
            <a:off x="5195070" y="2752850"/>
            <a:ext cx="1677929" cy="2126475"/>
          </a:xfrm>
          <a:prstGeom prst="rect">
            <a:avLst/>
          </a:prstGeom>
          <a:noFill/>
          <a:ln cap="flat" cmpd="sng" w="76200">
            <a:solidFill>
              <a:srgbClr val="FFFFFF"/>
            </a:solidFill>
            <a:prstDash val="solid"/>
            <a:round/>
            <a:headEnd len="sm" w="sm" type="none"/>
            <a:tailEnd len="sm" w="sm" type="none"/>
          </a:ln>
        </p:spPr>
      </p:pic>
      <p:pic>
        <p:nvPicPr>
          <p:cNvPr descr="27233802036_99160e8c1b_z.jpg" id="121" name="Google Shape;121;p18"/>
          <p:cNvPicPr preferRelativeResize="0"/>
          <p:nvPr/>
        </p:nvPicPr>
        <p:blipFill rotWithShape="1">
          <a:blip r:embed="rId7">
            <a:alphaModFix/>
          </a:blip>
          <a:srcRect b="0" l="0" r="0" t="0"/>
          <a:stretch/>
        </p:blipFill>
        <p:spPr>
          <a:xfrm>
            <a:off x="685850" y="2752850"/>
            <a:ext cx="1628100" cy="2126472"/>
          </a:xfrm>
          <a:prstGeom prst="rect">
            <a:avLst/>
          </a:prstGeom>
          <a:noFill/>
          <a:ln cap="flat" cmpd="sng" w="76200">
            <a:solidFill>
              <a:srgbClr val="FFFFFF"/>
            </a:solidFill>
            <a:prstDash val="solid"/>
            <a:round/>
            <a:headEnd len="sm" w="sm" type="none"/>
            <a:tailEnd len="sm" w="sm" type="none"/>
          </a:ln>
        </p:spPr>
      </p:pic>
      <p:pic>
        <p:nvPicPr>
          <p:cNvPr descr="27982567085_20e3533f53_z.jpg" id="122" name="Google Shape;122;p18"/>
          <p:cNvPicPr preferRelativeResize="0"/>
          <p:nvPr/>
        </p:nvPicPr>
        <p:blipFill rotWithShape="1">
          <a:blip r:embed="rId8">
            <a:alphaModFix/>
          </a:blip>
          <a:srcRect b="0" l="0" r="0" t="0"/>
          <a:stretch/>
        </p:blipFill>
        <p:spPr>
          <a:xfrm>
            <a:off x="2967162" y="2752850"/>
            <a:ext cx="1594862" cy="2126475"/>
          </a:xfrm>
          <a:prstGeom prst="rect">
            <a:avLst/>
          </a:prstGeom>
          <a:noFill/>
          <a:ln cap="flat" cmpd="sng" w="76200">
            <a:solidFill>
              <a:srgbClr val="FFFFFF"/>
            </a:solidFill>
            <a:prstDash val="solid"/>
            <a:round/>
            <a:headEnd len="sm" w="sm" type="none"/>
            <a:tailEnd len="sm" w="sm" type="none"/>
          </a:ln>
        </p:spPr>
      </p:pic>
      <p:sp>
        <p:nvSpPr>
          <p:cNvPr id="123" name="Google Shape;123;p18"/>
          <p:cNvSpPr/>
          <p:nvPr/>
        </p:nvSpPr>
        <p:spPr>
          <a:xfrm>
            <a:off x="2736125" y="4855125"/>
            <a:ext cx="2165100" cy="22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8"/>
          <p:cNvSpPr txBox="1"/>
          <p:nvPr/>
        </p:nvSpPr>
        <p:spPr>
          <a:xfrm>
            <a:off x="2659925" y="4813050"/>
            <a:ext cx="2369700" cy="22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Pyhä Proculus, 1494-1495. Kuva: Carlo Raso </a:t>
            </a:r>
            <a:r>
              <a:rPr b="0" i="0" lang="en" sz="700" u="sng" cap="none" strike="noStrike">
                <a:solidFill>
                  <a:schemeClr val="hlink"/>
                </a:solidFill>
                <a:latin typeface="Arial"/>
                <a:ea typeface="Arial"/>
                <a:cs typeface="Arial"/>
                <a:sym typeface="Arial"/>
                <a:hlinkClick r:id="rId9"/>
              </a:rPr>
              <a:t>Flickr</a:t>
            </a:r>
            <a:r>
              <a:rPr b="0" i="0" lang="en" sz="700" u="none" cap="none" strike="noStrike">
                <a:solidFill>
                  <a:srgbClr val="000000"/>
                </a:solidFill>
                <a:latin typeface="Arial"/>
                <a:ea typeface="Arial"/>
                <a:cs typeface="Arial"/>
                <a:sym typeface="Arial"/>
              </a:rPr>
              <a:t>.</a:t>
            </a:r>
            <a:endParaRPr b="0" i="0" sz="700" u="none" cap="none" strike="noStrike">
              <a:solidFill>
                <a:srgbClr val="000000"/>
              </a:solidFill>
              <a:latin typeface="Arial"/>
              <a:ea typeface="Arial"/>
              <a:cs typeface="Arial"/>
              <a:sym typeface="Arial"/>
            </a:endParaRPr>
          </a:p>
        </p:txBody>
      </p:sp>
      <p:sp>
        <p:nvSpPr>
          <p:cNvPr id="125" name="Google Shape;125;p18"/>
          <p:cNvSpPr/>
          <p:nvPr/>
        </p:nvSpPr>
        <p:spPr>
          <a:xfrm>
            <a:off x="409075" y="4855125"/>
            <a:ext cx="2053800" cy="22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8"/>
          <p:cNvSpPr txBox="1"/>
          <p:nvPr/>
        </p:nvSpPr>
        <p:spPr>
          <a:xfrm>
            <a:off x="320075" y="4801875"/>
            <a:ext cx="2315400" cy="33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Arial"/>
                <a:ea typeface="Arial"/>
                <a:cs typeface="Arial"/>
                <a:sym typeface="Arial"/>
              </a:rPr>
              <a:t>Pyhä Petronius, 1494-1495. Kuva: Carlo Raso </a:t>
            </a:r>
            <a:r>
              <a:rPr b="0" i="0" lang="en" sz="700" u="sng" cap="none" strike="noStrike">
                <a:solidFill>
                  <a:schemeClr val="hlink"/>
                </a:solidFill>
                <a:latin typeface="Arial"/>
                <a:ea typeface="Arial"/>
                <a:cs typeface="Arial"/>
                <a:sym typeface="Arial"/>
                <a:hlinkClick r:id="rId10"/>
              </a:rPr>
              <a:t>Flickr</a:t>
            </a:r>
            <a:r>
              <a:rPr b="0" i="0" lang="en" sz="700" u="none" cap="none" strike="noStrike">
                <a:solidFill>
                  <a:srgbClr val="000000"/>
                </a:solidFill>
                <a:latin typeface="Arial"/>
                <a:ea typeface="Arial"/>
                <a:cs typeface="Arial"/>
                <a:sym typeface="Arial"/>
              </a:rPr>
              <a:t>.</a:t>
            </a:r>
            <a:endParaRPr b="0" i="0" sz="700" u="none" cap="none" strike="noStrike">
              <a:solidFill>
                <a:srgbClr val="000000"/>
              </a:solidFill>
              <a:latin typeface="Arial"/>
              <a:ea typeface="Arial"/>
              <a:cs typeface="Arial"/>
              <a:sym typeface="Arial"/>
            </a:endParaRPr>
          </a:p>
        </p:txBody>
      </p:sp>
      <p:sp>
        <p:nvSpPr>
          <p:cNvPr id="127" name="Google Shape;127;p18"/>
          <p:cNvSpPr/>
          <p:nvPr/>
        </p:nvSpPr>
        <p:spPr>
          <a:xfrm>
            <a:off x="5054075" y="4855125"/>
            <a:ext cx="1980900" cy="22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8"/>
          <p:cNvSpPr txBox="1"/>
          <p:nvPr/>
        </p:nvSpPr>
        <p:spPr>
          <a:xfrm>
            <a:off x="4913825" y="4813050"/>
            <a:ext cx="2241900" cy="22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E</a:t>
            </a:r>
            <a:r>
              <a:rPr b="0" i="0" lang="en" sz="700" u="none" cap="none" strike="noStrike">
                <a:solidFill>
                  <a:srgbClr val="000000"/>
                </a:solidFill>
                <a:latin typeface="Arial"/>
                <a:ea typeface="Arial"/>
                <a:cs typeface="Arial"/>
                <a:sym typeface="Arial"/>
              </a:rPr>
              <a:t>nkeli, 1494-1495. Kuva: Carlo Raso, </a:t>
            </a:r>
            <a:r>
              <a:rPr b="0" i="0" lang="en" sz="700" u="sng" cap="none" strike="noStrike">
                <a:solidFill>
                  <a:schemeClr val="hlink"/>
                </a:solidFill>
                <a:latin typeface="Arial"/>
                <a:ea typeface="Arial"/>
                <a:cs typeface="Arial"/>
                <a:sym typeface="Arial"/>
                <a:hlinkClick r:id="rId11"/>
              </a:rPr>
              <a:t>Flickr</a:t>
            </a:r>
            <a:r>
              <a:rPr b="0" i="0" lang="en" sz="700" u="none" cap="none" strike="noStrike">
                <a:solidFill>
                  <a:srgbClr val="000000"/>
                </a:solidFill>
                <a:latin typeface="Arial"/>
                <a:ea typeface="Arial"/>
                <a:cs typeface="Arial"/>
                <a:sym typeface="Arial"/>
              </a:rPr>
              <a:t>.</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MICHELANGELO.png" id="133" name="Google Shape;133;p19"/>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2).png" id="134" name="Google Shape;134;p19"/>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id="135" name="Google Shape;135;p19"/>
          <p:cNvPicPr preferRelativeResize="0"/>
          <p:nvPr/>
        </p:nvPicPr>
        <p:blipFill rotWithShape="1">
          <a:blip r:embed="rId5">
            <a:alphaModFix/>
          </a:blip>
          <a:srcRect b="0" l="0" r="0" t="0"/>
          <a:stretch/>
        </p:blipFill>
        <p:spPr>
          <a:xfrm>
            <a:off x="4908025" y="859300"/>
            <a:ext cx="3788800" cy="3424876"/>
          </a:xfrm>
          <a:prstGeom prst="rect">
            <a:avLst/>
          </a:prstGeom>
          <a:noFill/>
          <a:ln>
            <a:noFill/>
          </a:ln>
        </p:spPr>
      </p:pic>
      <p:sp>
        <p:nvSpPr>
          <p:cNvPr id="136" name="Google Shape;136;p19"/>
          <p:cNvSpPr/>
          <p:nvPr/>
        </p:nvSpPr>
        <p:spPr>
          <a:xfrm>
            <a:off x="5866125" y="4174150"/>
            <a:ext cx="1872600" cy="388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9"/>
          <p:cNvSpPr txBox="1"/>
          <p:nvPr/>
        </p:nvSpPr>
        <p:spPr>
          <a:xfrm>
            <a:off x="5748825" y="4174150"/>
            <a:ext cx="2107200" cy="22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Kentaurien taistelu, 1492. </a:t>
            </a:r>
            <a:r>
              <a:rPr b="0" i="0" lang="en" sz="800" u="none" cap="none" strike="noStrike">
                <a:solidFill>
                  <a:schemeClr val="dk1"/>
                </a:solidFill>
                <a:latin typeface="Arial"/>
                <a:ea typeface="Arial"/>
                <a:cs typeface="Arial"/>
                <a:sym typeface="Arial"/>
              </a:rPr>
              <a:t>Kuva: Sailko. </a:t>
            </a:r>
            <a:r>
              <a:rPr b="0" i="0" lang="en" sz="800" u="sng" cap="none" strike="noStrike">
                <a:solidFill>
                  <a:schemeClr val="hlink"/>
                </a:solidFill>
                <a:latin typeface="Arial"/>
                <a:ea typeface="Arial"/>
                <a:cs typeface="Arial"/>
                <a:sym typeface="Arial"/>
                <a:hlinkClick r:id="rId6"/>
              </a:rPr>
              <a:t>CC BY 3.0</a:t>
            </a:r>
            <a:r>
              <a:rPr b="0" i="0" lang="en" sz="800" u="none" cap="none" strike="noStrike">
                <a:solidFill>
                  <a:schemeClr val="dk1"/>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7"/>
              </a:rPr>
              <a:t>Wikimedia Commons</a:t>
            </a:r>
            <a:r>
              <a:rPr b="0" i="0" lang="en" sz="800" u="none" cap="none" strike="noStrike">
                <a:solidFill>
                  <a:schemeClr val="dk1"/>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pic>
        <p:nvPicPr>
          <p:cNvPr descr="MICHELANGELOASU1PENSSELI.png" id="138" name="Google Shape;138;p19"/>
          <p:cNvPicPr preferRelativeResize="0"/>
          <p:nvPr/>
        </p:nvPicPr>
        <p:blipFill rotWithShape="1">
          <a:blip r:embed="rId8">
            <a:alphaModFix/>
          </a:blip>
          <a:srcRect b="0" l="0" r="0" t="0"/>
          <a:stretch/>
        </p:blipFill>
        <p:spPr>
          <a:xfrm flipH="1">
            <a:off x="-59270" y="-109100"/>
            <a:ext cx="2053890" cy="5143501"/>
          </a:xfrm>
          <a:prstGeom prst="rect">
            <a:avLst/>
          </a:prstGeom>
          <a:noFill/>
          <a:ln>
            <a:noFill/>
          </a:ln>
        </p:spPr>
      </p:pic>
      <p:sp>
        <p:nvSpPr>
          <p:cNvPr id="139" name="Google Shape;139;p19"/>
          <p:cNvSpPr/>
          <p:nvPr/>
        </p:nvSpPr>
        <p:spPr>
          <a:xfrm>
            <a:off x="1713525" y="230800"/>
            <a:ext cx="3459000" cy="2471100"/>
          </a:xfrm>
          <a:prstGeom prst="wedgeRoundRectCallout">
            <a:avLst>
              <a:gd fmla="val -58632" name="adj1"/>
              <a:gd fmla="val -2107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9"/>
          <p:cNvSpPr txBox="1"/>
          <p:nvPr/>
        </p:nvSpPr>
        <p:spPr>
          <a:xfrm>
            <a:off x="1713525" y="339700"/>
            <a:ext cx="3459000" cy="2253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Arial"/>
                <a:ea typeface="Arial"/>
                <a:cs typeface="Arial"/>
                <a:sym typeface="Arial"/>
              </a:rPr>
              <a:t>Antiikin ajan patsaat olivat haluttuja ja kokeilin sellaisen väärentämistä. Hautasin tekemäni pienen patsaan maahan saadakseni sen vanhan näköiseksi. Myin sen sitten antiikkisena. Teon paljastuttua huiputettu ostaja vaati minulle rangaistusta. Lorenzo de Medici pelasti minut ikävästä tilanteesta. Jouduin vain pyytämään anteeksi ja maksamaan rahat takaisin.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9"/>
          <p:cNvSpPr txBox="1"/>
          <p:nvPr/>
        </p:nvSpPr>
        <p:spPr>
          <a:xfrm>
            <a:off x="1921075" y="3971700"/>
            <a:ext cx="3682800" cy="9024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Tämä veistos ei liity väärennökseen, mutta siitä näkee, miten Michelangelon veistotaide  on saanut vaikutteita antiikista ja miten ilmiömäisen taitavasti hän kuvasi ihmisruumista.</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MICHELANGELO(2).png" id="146" name="Google Shape;146;p20"/>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png" id="147" name="Google Shape;147;p20"/>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MICHELANGELO(2).png" id="148" name="Google Shape;148;p20"/>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DP832948.jpg" id="149" name="Google Shape;149;p20"/>
          <p:cNvPicPr preferRelativeResize="0"/>
          <p:nvPr/>
        </p:nvPicPr>
        <p:blipFill rotWithShape="1">
          <a:blip r:embed="rId5">
            <a:alphaModFix/>
          </a:blip>
          <a:srcRect b="0" l="0" r="0" t="0"/>
          <a:stretch/>
        </p:blipFill>
        <p:spPr>
          <a:xfrm>
            <a:off x="456125" y="273175"/>
            <a:ext cx="2957747" cy="4678325"/>
          </a:xfrm>
          <a:prstGeom prst="rect">
            <a:avLst/>
          </a:prstGeom>
          <a:noFill/>
          <a:ln cap="flat" cmpd="sng" w="76200">
            <a:solidFill>
              <a:srgbClr val="FFFFFF"/>
            </a:solidFill>
            <a:prstDash val="solid"/>
            <a:round/>
            <a:headEnd len="sm" w="sm" type="none"/>
            <a:tailEnd len="sm" w="sm" type="none"/>
          </a:ln>
        </p:spPr>
      </p:pic>
      <p:pic>
        <p:nvPicPr>
          <p:cNvPr descr="MICHELANGELOASU1PENSSELI.png" id="150" name="Google Shape;150;p20"/>
          <p:cNvPicPr preferRelativeResize="0"/>
          <p:nvPr/>
        </p:nvPicPr>
        <p:blipFill rotWithShape="1">
          <a:blip r:embed="rId6">
            <a:alphaModFix/>
          </a:blip>
          <a:srcRect b="0" l="0" r="0" t="0"/>
          <a:stretch/>
        </p:blipFill>
        <p:spPr>
          <a:xfrm>
            <a:off x="6695823" y="1717425"/>
            <a:ext cx="2693125" cy="6744300"/>
          </a:xfrm>
          <a:prstGeom prst="rect">
            <a:avLst/>
          </a:prstGeom>
          <a:noFill/>
          <a:ln>
            <a:noFill/>
          </a:ln>
        </p:spPr>
      </p:pic>
      <p:sp>
        <p:nvSpPr>
          <p:cNvPr id="151" name="Google Shape;151;p20"/>
          <p:cNvSpPr/>
          <p:nvPr/>
        </p:nvSpPr>
        <p:spPr>
          <a:xfrm>
            <a:off x="3602275" y="146425"/>
            <a:ext cx="3786900" cy="3942000"/>
          </a:xfrm>
          <a:prstGeom prst="wedgeRoundRectCallout">
            <a:avLst>
              <a:gd fmla="val 59044" name="adj1"/>
              <a:gd fmla="val -905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0"/>
          <p:cNvSpPr txBox="1"/>
          <p:nvPr/>
        </p:nvSpPr>
        <p:spPr>
          <a:xfrm>
            <a:off x="3602275" y="330075"/>
            <a:ext cx="3594600" cy="385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Mutta minun piti kertoa miten päädyin maalamaan tänne epämukaviin olosuhteisiin. Paavi Julius II haluaa koota aikansa parhaat taiteilijat tänne Roomaan. Alunperin hän kutsui minut tekemään itselleen hautamuistomerkkiä. Se työ etenee kuitenkin hitaasti, sillä paavi keksii koko ajan muita tehtäviä minulle.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Vuonna 1508 Julius II halusi minut koristelemaan Sikstuksen kappelin katon. En ole innoissani tästä, olen kuvanveistäjä enkä maalari. </a:t>
            </a:r>
            <a:r>
              <a:rPr b="0" i="0" lang="en" sz="1400" u="none" cap="none" strike="noStrike">
                <a:solidFill>
                  <a:schemeClr val="dk1"/>
                </a:solidFill>
                <a:latin typeface="Arial"/>
                <a:ea typeface="Arial"/>
                <a:cs typeface="Arial"/>
                <a:sym typeface="Arial"/>
              </a:rPr>
              <a:t>Kirjoitin tästä isälleni ja isä sanoi, että älä maalaa. Minun kuitenkin täytyy maalata, sillä palkkio kattaa ateljeeni kulut. Ja paaville ei voi sanoa ei.</a:t>
            </a:r>
            <a:endParaRPr b="0" i="0" sz="1400" u="none" cap="none" strike="noStrike">
              <a:solidFill>
                <a:srgbClr val="000000"/>
              </a:solidFill>
              <a:latin typeface="Arial"/>
              <a:ea typeface="Arial"/>
              <a:cs typeface="Arial"/>
              <a:sym typeface="Arial"/>
            </a:endParaRPr>
          </a:p>
        </p:txBody>
      </p:sp>
      <p:sp>
        <p:nvSpPr>
          <p:cNvPr id="153" name="Google Shape;153;p20"/>
          <p:cNvSpPr txBox="1"/>
          <p:nvPr/>
        </p:nvSpPr>
        <p:spPr>
          <a:xfrm>
            <a:off x="248925" y="4692600"/>
            <a:ext cx="2957700" cy="3279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Suunnitelma Julius II:n haudasta, 1505-1506. Kuva: </a:t>
            </a:r>
            <a:r>
              <a:rPr b="0" i="0" lang="en" sz="800" u="sng" cap="none" strike="noStrike">
                <a:solidFill>
                  <a:schemeClr val="hlink"/>
                </a:solidFill>
                <a:latin typeface="Arial"/>
                <a:ea typeface="Arial"/>
                <a:cs typeface="Arial"/>
                <a:sym typeface="Arial"/>
                <a:hlinkClick r:id="rId7"/>
              </a:rPr>
              <a:t>Met</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0"/>
          <p:cNvSpPr txBox="1"/>
          <p:nvPr/>
        </p:nvSpPr>
        <p:spPr>
          <a:xfrm>
            <a:off x="3893875" y="4389300"/>
            <a:ext cx="3203700" cy="6882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Hautamuistomerkki valmistui lopulta vuonna 1545 huomattavasti alkuperäistä suunnitelmaa vaatimattomampana.</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MICHELANGELO.png" id="159" name="Google Shape;159;p21"/>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MICHELANGELO(2).png" id="160" name="Google Shape;160;p21"/>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DP826907.jpg" id="161" name="Google Shape;161;p21"/>
          <p:cNvPicPr preferRelativeResize="0"/>
          <p:nvPr/>
        </p:nvPicPr>
        <p:blipFill rotWithShape="1">
          <a:blip r:embed="rId5">
            <a:alphaModFix/>
          </a:blip>
          <a:srcRect b="0" l="0" r="0" t="0"/>
          <a:stretch/>
        </p:blipFill>
        <p:spPr>
          <a:xfrm>
            <a:off x="564301" y="294560"/>
            <a:ext cx="3358049" cy="4554378"/>
          </a:xfrm>
          <a:prstGeom prst="rect">
            <a:avLst/>
          </a:prstGeom>
          <a:noFill/>
          <a:ln cap="flat" cmpd="sng" w="76200">
            <a:solidFill>
              <a:srgbClr val="FFFFFF"/>
            </a:solidFill>
            <a:prstDash val="solid"/>
            <a:round/>
            <a:headEnd len="sm" w="sm" type="none"/>
            <a:tailEnd len="sm" w="sm" type="none"/>
          </a:ln>
        </p:spPr>
      </p:pic>
      <p:sp>
        <p:nvSpPr>
          <p:cNvPr id="162" name="Google Shape;162;p21"/>
          <p:cNvSpPr/>
          <p:nvPr/>
        </p:nvSpPr>
        <p:spPr>
          <a:xfrm>
            <a:off x="4033200" y="142700"/>
            <a:ext cx="4049400" cy="1355100"/>
          </a:xfrm>
          <a:prstGeom prst="wedgeRoundRectCallout">
            <a:avLst>
              <a:gd fmla="val 34884" name="adj1"/>
              <a:gd fmla="val 6926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1"/>
          <p:cNvSpPr txBox="1"/>
          <p:nvPr/>
        </p:nvSpPr>
        <p:spPr>
          <a:xfrm>
            <a:off x="4033200" y="260000"/>
            <a:ext cx="4049400" cy="123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Paavi toivoi, että maalaisin vain apostolit ja vähän ornamentteja kattoon. Päätin kuitenkin maalata koko katon täyteen kuvia Vanhan Testamentin Ensimmäisestä Mooseksen kirjasta. Tässä näet luonnoksiani kuva-aiheista.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ICHELANGELOASU1PENSSELI.png" id="164" name="Google Shape;164;p21"/>
          <p:cNvPicPr preferRelativeResize="0"/>
          <p:nvPr/>
        </p:nvPicPr>
        <p:blipFill rotWithShape="1">
          <a:blip r:embed="rId6">
            <a:alphaModFix/>
          </a:blip>
          <a:srcRect b="0" l="0" r="0" t="0"/>
          <a:stretch/>
        </p:blipFill>
        <p:spPr>
          <a:xfrm>
            <a:off x="6666393" y="1923500"/>
            <a:ext cx="2053890" cy="5143501"/>
          </a:xfrm>
          <a:prstGeom prst="rect">
            <a:avLst/>
          </a:prstGeom>
          <a:noFill/>
          <a:ln>
            <a:noFill/>
          </a:ln>
        </p:spPr>
      </p:pic>
      <p:sp>
        <p:nvSpPr>
          <p:cNvPr id="165" name="Google Shape;165;p21"/>
          <p:cNvSpPr/>
          <p:nvPr/>
        </p:nvSpPr>
        <p:spPr>
          <a:xfrm>
            <a:off x="675525" y="4697650"/>
            <a:ext cx="2536200" cy="29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1"/>
          <p:cNvSpPr txBox="1"/>
          <p:nvPr/>
        </p:nvSpPr>
        <p:spPr>
          <a:xfrm>
            <a:off x="627500" y="4640050"/>
            <a:ext cx="2662500" cy="35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Tutkielma libyalaista sibyllaa varten Sikstuksen kappelin frescoihin, 1511. Kuva: </a:t>
            </a:r>
            <a:r>
              <a:rPr b="0" i="0" lang="en" sz="800" u="sng" cap="none" strike="noStrike">
                <a:solidFill>
                  <a:schemeClr val="hlink"/>
                </a:solidFill>
                <a:latin typeface="Arial"/>
                <a:ea typeface="Arial"/>
                <a:cs typeface="Arial"/>
                <a:sym typeface="Arial"/>
                <a:hlinkClick r:id="rId7"/>
              </a:rPr>
              <a:t>Met</a:t>
            </a:r>
            <a:r>
              <a:rPr b="0" i="0" lang="en" sz="800" u="none" cap="none" strike="noStrike">
                <a:solidFill>
                  <a:srgbClr val="000000"/>
                </a:solidFill>
                <a:latin typeface="Arial"/>
                <a:ea typeface="Arial"/>
                <a:cs typeface="Arial"/>
                <a:sym typeface="Arial"/>
              </a:rPr>
              <a:t>.</a:t>
            </a:r>
            <a:endParaRPr b="0" i="0" sz="800" u="none" cap="none" strike="noStrike">
              <a:solidFill>
                <a:srgbClr val="000000"/>
              </a:solidFill>
              <a:latin typeface="Arial"/>
              <a:ea typeface="Arial"/>
              <a:cs typeface="Arial"/>
              <a:sym typeface="Arial"/>
            </a:endParaRPr>
          </a:p>
        </p:txBody>
      </p:sp>
      <p:sp>
        <p:nvSpPr>
          <p:cNvPr id="167" name="Google Shape;167;p21"/>
          <p:cNvSpPr txBox="1"/>
          <p:nvPr/>
        </p:nvSpPr>
        <p:spPr>
          <a:xfrm>
            <a:off x="5205500" y="3824225"/>
            <a:ext cx="1619100" cy="60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Michelangelo_buonarroti,_studio_di_braccia_per_l'ebbrezza_di_noè_della_cappella_sistina,_1508-09_ca._01.jpg" id="168" name="Google Shape;168;p21"/>
          <p:cNvPicPr preferRelativeResize="0"/>
          <p:nvPr/>
        </p:nvPicPr>
        <p:blipFill rotWithShape="1">
          <a:blip r:embed="rId8">
            <a:alphaModFix/>
          </a:blip>
          <a:srcRect b="0" l="0" r="0" t="0"/>
          <a:stretch/>
        </p:blipFill>
        <p:spPr>
          <a:xfrm>
            <a:off x="4073571" y="1768800"/>
            <a:ext cx="2441617" cy="2737450"/>
          </a:xfrm>
          <a:prstGeom prst="rect">
            <a:avLst/>
          </a:prstGeom>
          <a:noFill/>
          <a:ln>
            <a:noFill/>
          </a:ln>
        </p:spPr>
      </p:pic>
      <p:sp>
        <p:nvSpPr>
          <p:cNvPr id="169" name="Google Shape;169;p21"/>
          <p:cNvSpPr txBox="1"/>
          <p:nvPr/>
        </p:nvSpPr>
        <p:spPr>
          <a:xfrm>
            <a:off x="4074413" y="4506250"/>
            <a:ext cx="2439900" cy="484800"/>
          </a:xfrm>
          <a:prstGeom prst="rect">
            <a:avLst/>
          </a:prstGeom>
          <a:solidFill>
            <a:schemeClr val="lt2"/>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800" u="none" cap="none" strike="noStrike">
                <a:solidFill>
                  <a:schemeClr val="dk1"/>
                </a:solidFill>
                <a:latin typeface="Arial"/>
                <a:ea typeface="Arial"/>
                <a:cs typeface="Arial"/>
                <a:sym typeface="Arial"/>
              </a:rPr>
              <a:t>Tutkielma käsistä Sikstuksen kappelin frescoja varten, 1508-1509. Kuva: Sailko. </a:t>
            </a:r>
            <a:r>
              <a:rPr b="0" i="0" lang="en" sz="800" u="sng" cap="none" strike="noStrike">
                <a:solidFill>
                  <a:schemeClr val="hlink"/>
                </a:solidFill>
                <a:latin typeface="Arial"/>
                <a:ea typeface="Arial"/>
                <a:cs typeface="Arial"/>
                <a:sym typeface="Arial"/>
                <a:hlinkClick r:id="rId9"/>
              </a:rPr>
              <a:t>CC BY 3.0</a:t>
            </a:r>
            <a:r>
              <a:rPr b="0" i="0" lang="en" sz="800" u="none" cap="none" strike="noStrike">
                <a:solidFill>
                  <a:schemeClr val="dk1"/>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10"/>
              </a:rPr>
              <a:t>Wikimedia Commons</a:t>
            </a:r>
            <a:r>
              <a:rPr b="0" i="0" lang="en" sz="800" u="none" cap="none" strike="noStrike">
                <a:solidFill>
                  <a:schemeClr val="dk1"/>
                </a:solidFill>
                <a:latin typeface="Arial"/>
                <a:ea typeface="Arial"/>
                <a:cs typeface="Arial"/>
                <a:sym typeface="Arial"/>
              </a:rPr>
              <a:t>.</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